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3" r:id="rId5"/>
  </p:sldMasterIdLst>
  <p:notesMasterIdLst>
    <p:notesMasterId r:id="rId48"/>
  </p:notesMasterIdLst>
  <p:sldIdLst>
    <p:sldId id="258" r:id="rId6"/>
    <p:sldId id="259" r:id="rId7"/>
    <p:sldId id="256" r:id="rId8"/>
    <p:sldId id="257"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8" r:id="rId34"/>
    <p:sldId id="289" r:id="rId35"/>
    <p:sldId id="290" r:id="rId36"/>
    <p:sldId id="291" r:id="rId37"/>
    <p:sldId id="292" r:id="rId38"/>
    <p:sldId id="293" r:id="rId39"/>
    <p:sldId id="284" r:id="rId40"/>
    <p:sldId id="285" r:id="rId41"/>
    <p:sldId id="286" r:id="rId42"/>
    <p:sldId id="294" r:id="rId43"/>
    <p:sldId id="295" r:id="rId44"/>
    <p:sldId id="296" r:id="rId45"/>
    <p:sldId id="297" r:id="rId46"/>
    <p:sldId id="287"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1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99115-8D27-4320-AE44-9FB3EF34D045}" v="10" dt="2025-12-10T07:05:08.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6807" autoAdjust="0"/>
  </p:normalViewPr>
  <p:slideViewPr>
    <p:cSldViewPr snapToGrid="0">
      <p:cViewPr varScale="1">
        <p:scale>
          <a:sx n="89" d="100"/>
          <a:sy n="89" d="100"/>
        </p:scale>
        <p:origin x="102"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Dekeyser" userId="5d44e643-b82a-480a-b559-3704d4d2f5dd" providerId="ADAL" clId="{18CF3155-8B6E-42CE-82BA-21442182A71C}"/>
    <pc:docChg chg="custSel mod modSld">
      <pc:chgData name="Marc Dekeyser" userId="5d44e643-b82a-480a-b559-3704d4d2f5dd" providerId="ADAL" clId="{18CF3155-8B6E-42CE-82BA-21442182A71C}" dt="2025-12-10T07:03:16.654" v="4"/>
      <pc:docMkLst>
        <pc:docMk/>
      </pc:docMkLst>
      <pc:sldChg chg="delSp mod">
        <pc:chgData name="Marc Dekeyser" userId="5d44e643-b82a-480a-b559-3704d4d2f5dd" providerId="ADAL" clId="{18CF3155-8B6E-42CE-82BA-21442182A71C}" dt="2025-12-02T21:33:38.075" v="2" actId="478"/>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41774-7119-46DE-9A26-C063F77EEF23}" type="datetimeFigureOut">
              <a:rPr lang="en-NL" smtClean="0"/>
              <a:t>09/12/2025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26D11-AD85-4231-92BD-98CDFC44929E}" type="slidenum">
              <a:rPr lang="en-NL" smtClean="0"/>
              <a:t>‹#›</a:t>
            </a:fld>
            <a:endParaRPr lang="en-NL"/>
          </a:p>
        </p:txBody>
      </p:sp>
    </p:spTree>
    <p:extLst>
      <p:ext uri="{BB962C8B-B14F-4D97-AF65-F5344CB8AC3E}">
        <p14:creationId xmlns:p14="http://schemas.microsoft.com/office/powerpoint/2010/main" val="3580164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bing.com/ck/a?!&amp;&amp;p=7afab21782106b29102c7d274448f43292ed6a17367998471297e70eee538d08JmltdHM9MTc2NDYzMzYwMA&amp;ptn=3&amp;ver=2&amp;hsh=4&amp;fclid=2d5c5d3b-a7a0-66a5-3f45-4b41a6606755&amp;psq=gre+network&amp;u=a1aHR0cHM6Ly93d3cuZ2Vla3Nmb3JnZWVrcy5vcmcvY29tcHV0ZXItbmV0d29ya3MvZ2VuZXJpYy1yb3V0aW5nLWVuY2Fwc3VsYXRpb24tZ3JlLXR1bm5lbC8&amp;ntb=1" TargetMode="External"/><Relationship Id="rId3" Type="http://schemas.openxmlformats.org/officeDocument/2006/relationships/hyperlink" Target="https://www.bing.com/ck/a?!&amp;&amp;p=e70a5c4fa1558c7ba3856d9b30d637dad9c52e1cdf35e7072660fcbcd2b0fe14JmltdHM9MTc2NDYzMzYwMA&amp;ptn=3&amp;ver=2&amp;hsh=4&amp;fclid=2d5c5d3b-a7a0-66a5-3f45-4b41a6606755&amp;psq=VRRP&amp;u=a1aHR0cHM6Ly9lbi53aWtpcGVkaWEub3JnL3dpa2kvVmlydHVhbF9Sb3V0ZXJfUmVkdW5kYW5jeV9Qcm90b2NvbA&amp;ntb=1" TargetMode="External"/><Relationship Id="rId7" Type="http://schemas.openxmlformats.org/officeDocument/2006/relationships/hyperlink" Target="https://en.wikipedia.org/wiki/Default_gatewa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Fault-tolerant" TargetMode="External"/><Relationship Id="rId5" Type="http://schemas.openxmlformats.org/officeDocument/2006/relationships/hyperlink" Target="https://en.wikipedia.org/wiki/Proprietary_protocol" TargetMode="External"/><Relationship Id="rId4" Type="http://schemas.openxmlformats.org/officeDocument/2006/relationships/hyperlink" Target="https://en.wikipedia.org/wiki/Cisc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untangled.eu/2017/07/networking-in-microsoft-azure-part-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azure/virtual-network/network-security-group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microsoft.com/en-us/research/publication/vfp-virtual-switch-platform-host-sdn-public-cloud-article-ver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Virtual Router Redundancy Protocol</a:t>
            </a:r>
          </a:p>
          <a:p>
            <a:pPr latinLnBrk="0"/>
            <a:r>
              <a:rPr lang="en-US" sz="1200" b="1" u="none" strike="noStrike" kern="1200" dirty="0">
                <a:solidFill>
                  <a:schemeClr val="tx1"/>
                </a:solidFill>
                <a:effectLst/>
                <a:latin typeface="+mn-lt"/>
                <a:ea typeface="+mn-ea"/>
                <a:cs typeface="+mn-cs"/>
                <a:hlinkClick r:id="rId3"/>
              </a:rPr>
              <a:t>VRRP (Virtual Router Redundancy Protocol)</a:t>
            </a:r>
            <a:r>
              <a:rPr lang="en-US" sz="1200" b="0" u="none" strike="noStrike" kern="1200" dirty="0">
                <a:solidFill>
                  <a:schemeClr val="tx1"/>
                </a:solidFill>
                <a:effectLst/>
                <a:latin typeface="+mn-lt"/>
                <a:ea typeface="+mn-ea"/>
                <a:cs typeface="+mn-cs"/>
                <a:hlinkClick r:id="rId3"/>
              </a:rPr>
              <a:t> is a networking protocol that provides automatic assignment of available IP routers to participating hosts, enhancing the availability and reliability of routing paths. It allows multiple routers to share a virtual IP address, creating a redundant virtual gateway that ensures continuous communication services even if one router fails. VRRP operates by designating one router as the master and others as backups, which take over if the master becomes unavailable. This protocol is widely used in various networking environments to improve fault tolerance and network reliability.</a:t>
            </a:r>
            <a:endParaRPr lang="en-US" sz="1200" b="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Hot Standby Router Protocol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HSRP</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Cisco"/>
              </a:rPr>
              <a:t>Cisco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Proprietary protocol"/>
              </a:rPr>
              <a:t>proprietary</a:t>
            </a:r>
            <a:r>
              <a:rPr lang="en-US" sz="1200" b="0" i="0" kern="1200" dirty="0">
                <a:solidFill>
                  <a:schemeClr val="tx1"/>
                </a:solidFill>
                <a:effectLst/>
                <a:latin typeface="+mn-lt"/>
                <a:ea typeface="+mn-ea"/>
                <a:cs typeface="+mn-cs"/>
              </a:rPr>
              <a:t> redundancy protocol for establishing a </a:t>
            </a:r>
            <a:r>
              <a:rPr lang="en-US" sz="1200" b="0" i="0" u="none" strike="noStrike" kern="1200" dirty="0">
                <a:solidFill>
                  <a:schemeClr val="tx1"/>
                </a:solidFill>
                <a:effectLst/>
                <a:latin typeface="+mn-lt"/>
                <a:ea typeface="+mn-ea"/>
                <a:cs typeface="+mn-cs"/>
                <a:hlinkClick r:id="rId6" tooltip="Fault-tolerant"/>
              </a:rPr>
              <a:t>fault-tolerant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Default gateway"/>
              </a:rPr>
              <a:t>default gateway</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Generic Routing Encapsulation (GRE)</a:t>
            </a:r>
            <a:r>
              <a:rPr lang="en-US" sz="1200" b="0" i="0" u="none" strike="noStrike" kern="1200" dirty="0">
                <a:solidFill>
                  <a:schemeClr val="tx1"/>
                </a:solidFill>
                <a:effectLst/>
                <a:latin typeface="+mn-lt"/>
                <a:ea typeface="+mn-ea"/>
                <a:cs typeface="+mn-cs"/>
                <a:hlinkClick r:id="rId8"/>
              </a:rPr>
              <a:t> is a tunneling protocol developed by Cisco that allows for the encapsulation of various network layer protocols within a point-to-point link over an IP network. It is primarily used to create virtual point-to-point connections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Networking in Microsoft Azure – Part I – Untangled</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flow record is created for existing connections. </a:t>
            </a:r>
          </a:p>
          <a:p>
            <a:r>
              <a:rPr lang="en-US" sz="1200" b="0" i="0" kern="1200" dirty="0">
                <a:solidFill>
                  <a:schemeClr val="tx1"/>
                </a:solidFill>
                <a:effectLst/>
                <a:latin typeface="+mn-lt"/>
                <a:ea typeface="+mn-ea"/>
                <a:cs typeface="+mn-cs"/>
              </a:rPr>
              <a:t>Communication is allowed or denied based on the connection state of the flow record. The flow record allows a network security group to be stateful. If you specify an outbound security rule to any address over port 80, for example, it's not necessary to specify an inbound security rule for the response to the outbound traffic. You only need to specify an inbound security rule if communication is initiated externally. The opposite is true. If inbound traffic is allowed over a port, it's not necessary to specify an outbound security rule to respond to traffic over the port.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remove a security rule that allowed a connection, existing connections remain uninterrupted. Network security group rules only affect new connections. New or updated rules in a network security group apply exclusively to new connections, leaving existing connections unaffected by the changes. For example, if you have an active SSH session to a virtual machine and then remove the security rule allowing that SSH traffic, your current SSH session remains connected and functional. However, if you try to establish a new SSH connection after the security rule removal, that new connection attempt will be blocked.</a:t>
            </a:r>
          </a:p>
          <a:p>
            <a:endParaRPr lang="en-US" dirty="0"/>
          </a:p>
          <a:p>
            <a:r>
              <a:rPr lang="en-US" dirty="0">
                <a:hlinkClick r:id="rId3"/>
              </a:rPr>
              <a:t>Azure network security groups overview | Microsoft Learn</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VFP: A Virtual Switch Platform for Host SDN in the Public Cloud (Article version) - Microsoft Research</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8811B-FBD3-449C-FCF8-6A31D8AEB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0B04B-F14C-C79A-BB70-451804FB2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8350C-52AA-E137-986A-9FD5F6C5C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7D221-ED13-DEBC-0A63-C483F9A6152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0284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05D9-3F34-5571-58A0-9E8951545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D0087-4AC9-E4F8-C62E-BE0C89857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43C7C2-63AD-1194-C38C-8195E80E2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E5C8E1-087F-6FE4-573D-01CBCFD39BF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2772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0B1B-E44D-7497-BC4F-0CEEC60A9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81F45-B1E0-3D0F-4954-6E6C85D0C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D1723-AAA4-F9B7-3DBE-CEA1871025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C73438-BC07-73E1-C847-69482EEA7CB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330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2937-4F8C-4CE6-F423-0D8827A34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C20D7-10EB-A319-48B4-043A6948F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53A6E-AB9F-F8E8-B6F3-41D93ECE0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A97B9-3FE4-CA5D-6DAA-2E3C1155844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2150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3719D-7F5B-FE2B-424A-6967B748C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29960-54CE-0768-F1AF-8FB6357C5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1E3B1-047B-E98B-0C2A-4B19157483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CC78B-2CCE-26ED-05AE-908BD193210E}"/>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5029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915F2-DDA3-FC8E-7B15-BD91E74C5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B6AFF-B4F8-A8D6-D676-6DBE34030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45C-797B-4F13-E7BC-34FCAB4FB9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E60B04-6824-BB9A-B255-821F4C29E2D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2610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88C6-C878-6F7A-9C4B-F31E64B05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E94FC-58C2-9E00-F389-F8FD81B3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CB97C-2E21-E0D4-7762-7C3E7E2168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3B7728-ACF5-8FE4-F25F-A3EA6A0B96E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8469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What is VXLAN?</a:t>
            </a:r>
          </a:p>
          <a:p>
            <a:pPr fontAlgn="base"/>
            <a:r>
              <a:rPr lang="en-US" sz="1200" b="0" i="0" kern="1200" dirty="0">
                <a:solidFill>
                  <a:schemeClr val="tx1"/>
                </a:solidFill>
                <a:effectLst/>
                <a:latin typeface="+mn-lt"/>
                <a:ea typeface="+mn-ea"/>
                <a:cs typeface="+mn-cs"/>
              </a:rPr>
              <a:t>Virtual Extensible LAN (VXLAN) is a network virtualization protocol designed to address the scalability challenges associated with large cloud-based environments. By using an encapsulation technique, VXLAN allows Layer 2 Ethernet frames to be transmitted over Layer 3 (IP) networks, enabling the creation of virtualized Layer 2 networks on top of existing Layer 3 infrastructures.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The Origins of VXLAN</a:t>
            </a:r>
          </a:p>
          <a:p>
            <a:pPr fontAlgn="base"/>
            <a:r>
              <a:rPr lang="en-US" sz="1200" b="0" i="0" kern="1200" dirty="0">
                <a:solidFill>
                  <a:schemeClr val="tx1"/>
                </a:solidFill>
                <a:effectLst/>
                <a:latin typeface="+mn-lt"/>
                <a:ea typeface="+mn-ea"/>
                <a:cs typeface="+mn-cs"/>
              </a:rPr>
              <a:t>VXLAN was initially developed by VMware, Arista Networks, and Cisco in 2011. It was created to overcome the limitations of traditional VLANs, which have a maximum of 4,096 unique identifiers (VLAN IDs). With the growing demand for cloud-based solutions, there was a pressing need for a more scalable approach to network virtualization. VXLAN addressed this need by extending the number of available network identifiers to 16 million, allowing for the creation of far more extensive virtual networks.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How Does VXLAN Work?</a:t>
            </a:r>
          </a:p>
          <a:p>
            <a:pPr fontAlgn="base"/>
            <a:r>
              <a:rPr lang="en-US" sz="1200" b="0" i="0" kern="1200" dirty="0">
                <a:solidFill>
                  <a:schemeClr val="tx1"/>
                </a:solidFill>
                <a:effectLst/>
                <a:latin typeface="+mn-lt"/>
                <a:ea typeface="+mn-ea"/>
                <a:cs typeface="+mn-cs"/>
              </a:rPr>
              <a:t>VXLAN encapsulates Ethernet frames in a UDP (User Datagram Protocol) packet, enabling them to traverse Layer 3 networks. The encapsulation process involves adding a VXLAN header and an outer IP header to the original Ethernet frame. The VXLAN header contains a 24-bit Virtual Network Identifier (VNI), which uniquely identifies the virtual Layer 2 network segment.</a:t>
            </a:r>
          </a:p>
          <a:p>
            <a:pPr fontAlgn="base"/>
            <a:r>
              <a:rPr lang="en-US" sz="1200" b="0" i="0" kern="1200" dirty="0">
                <a:solidFill>
                  <a:schemeClr val="tx1"/>
                </a:solidFill>
                <a:effectLst/>
                <a:latin typeface="+mn-lt"/>
                <a:ea typeface="+mn-ea"/>
                <a:cs typeface="+mn-cs"/>
              </a:rPr>
              <a:t>The VXLAN process involves two main components: VXLAN Tunnel Endpoints (VTEPs) and VXLAN gateways. VTEPs are responsible for encapsulating and de-encapsulating Ethernet frames, while VXLAN gateways provide connectivity between VXLAN and non-VXLAN networks.</a:t>
            </a:r>
          </a:p>
          <a:p>
            <a:pPr fontAlgn="base"/>
            <a:r>
              <a:rPr lang="en-US" sz="1200" b="0" i="0" kern="1200" dirty="0">
                <a:solidFill>
                  <a:schemeClr val="tx1"/>
                </a:solidFill>
                <a:effectLst/>
                <a:latin typeface="+mn-lt"/>
                <a:ea typeface="+mn-ea"/>
                <a:cs typeface="+mn-cs"/>
              </a:rPr>
              <a:t>VTEPs encapsulate Ethernet frames from a specific virtual network and send them through a Layer 3 infrastructure to the destination VTEP, which then de-encapsulates the packet and forwards it to the destination virtual network. VXLAN gateways allow VXLAN-based networks to communicate with traditional VLAN-based networks or physical servers, enabling seamless communication across different network types.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Why Did Microsoft Choose VXLAN for Azure?</a:t>
            </a:r>
          </a:p>
          <a:p>
            <a:pPr fontAlgn="base"/>
            <a:r>
              <a:rPr lang="en-US" sz="1200" b="0" i="0" kern="1200" dirty="0">
                <a:solidFill>
                  <a:schemeClr val="tx1"/>
                </a:solidFill>
                <a:effectLst/>
                <a:latin typeface="+mn-lt"/>
                <a:ea typeface="+mn-ea"/>
                <a:cs typeface="+mn-cs"/>
              </a:rPr>
              <a:t>Microsoft likely opted for VXLAN in their Azure cloud solutions for several reasons:</a:t>
            </a:r>
          </a:p>
          <a:p>
            <a:pPr fontAlgn="base"/>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Scalability</a:t>
            </a:r>
            <a:r>
              <a:rPr lang="en-US" sz="1200" kern="1200" dirty="0">
                <a:solidFill>
                  <a:schemeClr val="tx1"/>
                </a:solidFill>
                <a:effectLst/>
                <a:latin typeface="+mn-lt"/>
                <a:ea typeface="+mn-ea"/>
                <a:cs typeface="+mn-cs"/>
              </a:rPr>
              <a:t>: As mentioned earlier, VXLAN offers superior scalability compared to traditional VLANs. This is critical in cloud environments, where thousands of virtual networks may need to coexist and communicate.</a:t>
            </a:r>
          </a:p>
          <a:p>
            <a:pPr fontAlgn="base"/>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Flexibility</a:t>
            </a:r>
            <a:r>
              <a:rPr lang="en-US" sz="1200" kern="1200" dirty="0">
                <a:solidFill>
                  <a:schemeClr val="tx1"/>
                </a:solidFill>
                <a:effectLst/>
                <a:latin typeface="+mn-lt"/>
                <a:ea typeface="+mn-ea"/>
                <a:cs typeface="+mn-cs"/>
              </a:rPr>
              <a:t>: VXLAN's ability to transmit Layer 2 Ethernet frames over Layer 3 networks enables the creation of flexible, virtualized networks. This feature allows organizations to adapt their network infrastructures as they grow and change.</a:t>
            </a:r>
          </a:p>
          <a:p>
            <a:pPr fontAlgn="base"/>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Interoperability</a:t>
            </a:r>
            <a:r>
              <a:rPr lang="en-US" sz="1200" kern="1200" dirty="0">
                <a:solidFill>
                  <a:schemeClr val="tx1"/>
                </a:solidFill>
                <a:effectLst/>
                <a:latin typeface="+mn-lt"/>
                <a:ea typeface="+mn-ea"/>
                <a:cs typeface="+mn-cs"/>
              </a:rPr>
              <a:t>: VXLAN is a widely adopted industry standard, ensuring compatibility with a broad range of networking equipment and cloud solutions. This interoperability simplifies the integration of Azure services with existing network infrastructures.</a:t>
            </a:r>
          </a:p>
          <a:p>
            <a:pPr fontAlgn="base"/>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Improved Traffic Isolation</a:t>
            </a:r>
            <a:r>
              <a:rPr lang="en-US" sz="1200" kern="1200" dirty="0">
                <a:solidFill>
                  <a:schemeClr val="tx1"/>
                </a:solidFill>
                <a:effectLst/>
                <a:latin typeface="+mn-lt"/>
                <a:ea typeface="+mn-ea"/>
                <a:cs typeface="+mn-cs"/>
              </a:rPr>
              <a:t>: VXLAN provides better traffic isolation between virtual networks, reducing the likelihood of interference or security breaches.</a:t>
            </a:r>
          </a:p>
          <a:p>
            <a:pPr fontAlgn="base"/>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Simplified Management</a:t>
            </a:r>
            <a:r>
              <a:rPr lang="en-US" sz="1200" kern="1200" dirty="0">
                <a:solidFill>
                  <a:schemeClr val="tx1"/>
                </a:solidFill>
                <a:effectLst/>
                <a:latin typeface="+mn-lt"/>
                <a:ea typeface="+mn-ea"/>
                <a:cs typeface="+mn-cs"/>
              </a:rPr>
              <a:t>: By using VXLAN in conjunction with software-defined networking (SDN) technologies, Azure can provide simplified network management, allowing organizations to focus on their core business processes rather than network maintenance.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www.crimsonowl.nl/" TargetMode="External"/><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tx1"/>
        </a:solidFill>
        <a:effectLst/>
      </p:bgPr>
    </p:bg>
    <p:spTree>
      <p:nvGrpSpPr>
        <p:cNvPr id="1" name=""/>
        <p:cNvGrpSpPr/>
        <p:nvPr/>
      </p:nvGrpSpPr>
      <p:grpSpPr>
        <a:xfrm>
          <a:off x="0" y="0"/>
          <a:ext cx="0" cy="0"/>
          <a:chOff x="0" y="0"/>
          <a:chExt cx="0" cy="0"/>
        </a:xfrm>
      </p:grpSpPr>
      <p:pic>
        <p:nvPicPr>
          <p:cNvPr id="7" name="Picture 6" descr="A red owl face with red eyes and a black background&#10;&#10;AI-generated content may be incorrect.">
            <a:extLst>
              <a:ext uri="{FF2B5EF4-FFF2-40B4-BE49-F238E27FC236}">
                <a16:creationId xmlns:a16="http://schemas.microsoft.com/office/drawing/2014/main" id="{CED2CDE0-8ACD-C628-25D3-CB05512F0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4840" y="-535094"/>
            <a:ext cx="5862320" cy="5862320"/>
          </a:xfrm>
          <a:prstGeom prst="rect">
            <a:avLst/>
          </a:prstGeom>
        </p:spPr>
      </p:pic>
      <p:sp>
        <p:nvSpPr>
          <p:cNvPr id="8" name="TextBox 7">
            <a:extLst>
              <a:ext uri="{FF2B5EF4-FFF2-40B4-BE49-F238E27FC236}">
                <a16:creationId xmlns:a16="http://schemas.microsoft.com/office/drawing/2014/main" id="{299604E0-2C6D-FD53-A4AB-D79D8776A44A}"/>
              </a:ext>
            </a:extLst>
          </p:cNvPr>
          <p:cNvSpPr txBox="1"/>
          <p:nvPr userDrawn="1"/>
        </p:nvSpPr>
        <p:spPr>
          <a:xfrm>
            <a:off x="4266813" y="4065342"/>
            <a:ext cx="3658373" cy="1261884"/>
          </a:xfrm>
          <a:prstGeom prst="rect">
            <a:avLst/>
          </a:prstGeom>
          <a:noFill/>
        </p:spPr>
        <p:txBody>
          <a:bodyPr wrap="none" rtlCol="0">
            <a:spAutoFit/>
          </a:bodyPr>
          <a:lstStyle/>
          <a:p>
            <a:pPr algn="ctr"/>
            <a:r>
              <a:rPr lang="en-US" sz="4800" dirty="0">
                <a:solidFill>
                  <a:srgbClr val="851D2C"/>
                </a:solidFill>
                <a:latin typeface="Segoe UI" panose="020B0502040204020203" pitchFamily="34" charset="0"/>
                <a:cs typeface="Segoe UI" panose="020B0502040204020203" pitchFamily="34" charset="0"/>
              </a:rPr>
              <a:t>Crimson Owl</a:t>
            </a:r>
            <a:br>
              <a:rPr lang="en-US" sz="4800" dirty="0">
                <a:solidFill>
                  <a:srgbClr val="851D2C"/>
                </a:solidFill>
                <a:latin typeface="Segoe UI" panose="020B0502040204020203" pitchFamily="34" charset="0"/>
                <a:cs typeface="Segoe UI" panose="020B0502040204020203" pitchFamily="34" charset="0"/>
              </a:rPr>
            </a:br>
            <a:r>
              <a:rPr lang="en-US" sz="2800" i="1" dirty="0">
                <a:solidFill>
                  <a:srgbClr val="851D2C"/>
                </a:solidFill>
                <a:latin typeface="Segoe UI" panose="020B0502040204020203" pitchFamily="34" charset="0"/>
                <a:cs typeface="Segoe UI" panose="020B0502040204020203" pitchFamily="34" charset="0"/>
              </a:rPr>
              <a:t>Technologies</a:t>
            </a:r>
            <a:endParaRPr lang="en-NL" i="1" dirty="0">
              <a:solidFill>
                <a:srgbClr val="851D2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6540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50DD-A617-37EA-986E-F20B9595EDA7}"/>
              </a:ext>
            </a:extLst>
          </p:cNvPr>
          <p:cNvSpPr>
            <a:spLocks noGrp="1"/>
          </p:cNvSpPr>
          <p:nvPr>
            <p:ph type="title"/>
          </p:nvPr>
        </p:nvSpPr>
        <p:spPr>
          <a:xfrm>
            <a:off x="2384212" y="365125"/>
            <a:ext cx="8969588" cy="132556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NL" dirty="0"/>
          </a:p>
        </p:txBody>
      </p:sp>
      <p:sp>
        <p:nvSpPr>
          <p:cNvPr id="3" name="Content Placeholder 2">
            <a:extLst>
              <a:ext uri="{FF2B5EF4-FFF2-40B4-BE49-F238E27FC236}">
                <a16:creationId xmlns:a16="http://schemas.microsoft.com/office/drawing/2014/main" id="{74B2EA46-EDEF-B2E4-35EE-46840F36CC23}"/>
              </a:ext>
            </a:extLst>
          </p:cNvPr>
          <p:cNvSpPr>
            <a:spLocks noGrp="1"/>
          </p:cNvSpPr>
          <p:nvPr>
            <p:ph sz="half" idx="1"/>
          </p:nvPr>
        </p:nvSpPr>
        <p:spPr>
          <a:xfrm>
            <a:off x="2384210" y="1825625"/>
            <a:ext cx="8969589"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
        <p:nvSpPr>
          <p:cNvPr id="7" name="Slide Number Placeholder 6">
            <a:extLst>
              <a:ext uri="{FF2B5EF4-FFF2-40B4-BE49-F238E27FC236}">
                <a16:creationId xmlns:a16="http://schemas.microsoft.com/office/drawing/2014/main" id="{F1D55F0E-82FE-DCD6-2C2F-7D7713E0BACD}"/>
              </a:ext>
            </a:extLst>
          </p:cNvPr>
          <p:cNvSpPr>
            <a:spLocks noGrp="1"/>
          </p:cNvSpPr>
          <p:nvPr>
            <p:ph type="sldNum" sz="quarter" idx="12"/>
          </p:nvPr>
        </p:nvSpPr>
        <p:spPr/>
        <p:txBody>
          <a:bodyPr/>
          <a:lstStyle/>
          <a:p>
            <a:r>
              <a:rPr lang="en-US" dirty="0"/>
              <a:t>&lt; Section name &gt;</a:t>
            </a:r>
            <a:endParaRPr lang="en-NL" dirty="0"/>
          </a:p>
        </p:txBody>
      </p:sp>
      <p:sp>
        <p:nvSpPr>
          <p:cNvPr id="8" name="Rectangle 7">
            <a:extLst>
              <a:ext uri="{FF2B5EF4-FFF2-40B4-BE49-F238E27FC236}">
                <a16:creationId xmlns:a16="http://schemas.microsoft.com/office/drawing/2014/main" id="{548A42FD-80FE-D3AB-BECB-53DBF3F1A742}"/>
              </a:ext>
            </a:extLst>
          </p:cNvPr>
          <p:cNvSpPr/>
          <p:nvPr userDrawn="1"/>
        </p:nvSpPr>
        <p:spPr>
          <a:xfrm>
            <a:off x="-11009" y="1"/>
            <a:ext cx="2395221" cy="6858000"/>
          </a:xfrm>
          <a:prstGeom prst="rect">
            <a:avLst/>
          </a:prstGeom>
          <a:solidFill>
            <a:srgbClr val="851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711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Questions">
    <p:spTree>
      <p:nvGrpSpPr>
        <p:cNvPr id="1" name=""/>
        <p:cNvGrpSpPr/>
        <p:nvPr/>
      </p:nvGrpSpPr>
      <p:grpSpPr>
        <a:xfrm>
          <a:off x="0" y="0"/>
          <a:ext cx="0" cy="0"/>
          <a:chOff x="0" y="0"/>
          <a:chExt cx="0" cy="0"/>
        </a:xfrm>
      </p:grpSpPr>
      <p:pic>
        <p:nvPicPr>
          <p:cNvPr id="7" name="Picture 6" descr="Quizzical burrowing owl looking forward">
            <a:extLst>
              <a:ext uri="{FF2B5EF4-FFF2-40B4-BE49-F238E27FC236}">
                <a16:creationId xmlns:a16="http://schemas.microsoft.com/office/drawing/2014/main" id="{349C6285-CC5A-284D-58C7-17C2E06ECD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8471297"/>
          </a:xfrm>
          <a:prstGeom prst="rect">
            <a:avLst/>
          </a:prstGeom>
        </p:spPr>
      </p:pic>
      <p:sp>
        <p:nvSpPr>
          <p:cNvPr id="2" name="Title 1">
            <a:extLst>
              <a:ext uri="{FF2B5EF4-FFF2-40B4-BE49-F238E27FC236}">
                <a16:creationId xmlns:a16="http://schemas.microsoft.com/office/drawing/2014/main" id="{569091D2-67DC-AEC1-583D-7480DB64392F}"/>
              </a:ext>
            </a:extLst>
          </p:cNvPr>
          <p:cNvSpPr>
            <a:spLocks noGrp="1"/>
          </p:cNvSpPr>
          <p:nvPr>
            <p:ph type="title" hasCustomPrompt="1"/>
          </p:nvPr>
        </p:nvSpPr>
        <p:spPr>
          <a:xfrm>
            <a:off x="7349066" y="2910084"/>
            <a:ext cx="4451773" cy="1325563"/>
          </a:xfrm>
        </p:spPr>
        <p:txBody>
          <a:bodyPr>
            <a:normAutofit/>
          </a:bodyPr>
          <a:lstStyle>
            <a:lvl1pPr>
              <a:defRPr sz="6000">
                <a:solidFill>
                  <a:schemeClr val="bg1"/>
                </a:solidFill>
              </a:defRPr>
            </a:lvl1pPr>
          </a:lstStyle>
          <a:p>
            <a:r>
              <a:rPr lang="en-US" dirty="0"/>
              <a:t>Questions?</a:t>
            </a:r>
            <a:endParaRPr lang="en-NL" dirty="0"/>
          </a:p>
        </p:txBody>
      </p:sp>
    </p:spTree>
    <p:extLst>
      <p:ext uri="{BB962C8B-B14F-4D97-AF65-F5344CB8AC3E}">
        <p14:creationId xmlns:p14="http://schemas.microsoft.com/office/powerpoint/2010/main" val="3630772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tro">
    <p:bg>
      <p:bgPr>
        <a:solidFill>
          <a:srgbClr val="851D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BCF7D9-8992-B851-0905-695CF0A15D3E}"/>
              </a:ext>
            </a:extLst>
          </p:cNvPr>
          <p:cNvPicPr>
            <a:picLocks noChangeAspect="1"/>
          </p:cNvPicPr>
          <p:nvPr userDrawn="1"/>
        </p:nvPicPr>
        <p:blipFill>
          <a:blip r:embed="rId2"/>
          <a:stretch>
            <a:fillRect/>
          </a:stretch>
        </p:blipFill>
        <p:spPr>
          <a:xfrm>
            <a:off x="2271219" y="1913642"/>
            <a:ext cx="2492520" cy="3727751"/>
          </a:xfrm>
          <a:prstGeom prst="rect">
            <a:avLst/>
          </a:prstGeom>
        </p:spPr>
      </p:pic>
      <p:pic>
        <p:nvPicPr>
          <p:cNvPr id="7" name="Picture 6">
            <a:extLst>
              <a:ext uri="{FF2B5EF4-FFF2-40B4-BE49-F238E27FC236}">
                <a16:creationId xmlns:a16="http://schemas.microsoft.com/office/drawing/2014/main" id="{028AB0C4-0A7F-F097-B492-0689D71D05E7}"/>
              </a:ext>
            </a:extLst>
          </p:cNvPr>
          <p:cNvPicPr>
            <a:picLocks noChangeAspect="1"/>
          </p:cNvPicPr>
          <p:nvPr userDrawn="1"/>
        </p:nvPicPr>
        <p:blipFill>
          <a:blip r:embed="rId3"/>
          <a:stretch>
            <a:fillRect/>
          </a:stretch>
        </p:blipFill>
        <p:spPr>
          <a:xfrm>
            <a:off x="4592345" y="3634143"/>
            <a:ext cx="2922645" cy="2007250"/>
          </a:xfrm>
          <a:prstGeom prst="rect">
            <a:avLst/>
          </a:prstGeom>
        </p:spPr>
      </p:pic>
      <p:pic>
        <p:nvPicPr>
          <p:cNvPr id="8" name="Picture 7">
            <a:extLst>
              <a:ext uri="{FF2B5EF4-FFF2-40B4-BE49-F238E27FC236}">
                <a16:creationId xmlns:a16="http://schemas.microsoft.com/office/drawing/2014/main" id="{EA42EC98-45CC-B793-8746-ADFE32D80B05}"/>
              </a:ext>
            </a:extLst>
          </p:cNvPr>
          <p:cNvPicPr>
            <a:picLocks noChangeAspect="1"/>
          </p:cNvPicPr>
          <p:nvPr userDrawn="1"/>
        </p:nvPicPr>
        <p:blipFill>
          <a:blip r:embed="rId4"/>
          <a:stretch>
            <a:fillRect/>
          </a:stretch>
        </p:blipFill>
        <p:spPr>
          <a:xfrm>
            <a:off x="7514989" y="2034960"/>
            <a:ext cx="1841818" cy="3606433"/>
          </a:xfrm>
          <a:prstGeom prst="rect">
            <a:avLst/>
          </a:prstGeom>
        </p:spPr>
      </p:pic>
    </p:spTree>
    <p:extLst>
      <p:ext uri="{BB962C8B-B14F-4D97-AF65-F5344CB8AC3E}">
        <p14:creationId xmlns:p14="http://schemas.microsoft.com/office/powerpoint/2010/main" val="213928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738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575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18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A logo of an owl&#10;&#10;AI-generated content may be incorrect.">
            <a:extLst>
              <a:ext uri="{FF2B5EF4-FFF2-40B4-BE49-F238E27FC236}">
                <a16:creationId xmlns:a16="http://schemas.microsoft.com/office/drawing/2014/main" id="{8D5B7C54-50DC-47B6-01C2-DB3F6520B6A0}"/>
              </a:ext>
            </a:extLst>
          </p:cNvPr>
          <p:cNvPicPr>
            <a:picLocks noChangeAspect="1"/>
          </p:cNvPicPr>
          <p:nvPr userDrawn="1"/>
        </p:nvPicPr>
        <p:blipFill>
          <a:blip r:embed="rId2"/>
          <a:stretch>
            <a:fillRect/>
          </a:stretch>
        </p:blipFill>
        <p:spPr>
          <a:xfrm>
            <a:off x="-68778" y="-118755"/>
            <a:ext cx="12260777" cy="8173851"/>
          </a:xfrm>
          <a:prstGeom prst="rect">
            <a:avLst/>
          </a:prstGeom>
        </p:spPr>
      </p:pic>
    </p:spTree>
    <p:extLst>
      <p:ext uri="{BB962C8B-B14F-4D97-AF65-F5344CB8AC3E}">
        <p14:creationId xmlns:p14="http://schemas.microsoft.com/office/powerpoint/2010/main" val="348439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3090-4BD1-822C-571B-9802FCCC1746}"/>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0F939672-DC80-FD1B-68A5-9DA037759B64}"/>
              </a:ext>
            </a:extLst>
          </p:cNvPr>
          <p:cNvSpPr>
            <a:spLocks noGrp="1"/>
          </p:cNvSpPr>
          <p:nvPr>
            <p:ph type="dt" sz="half" idx="10"/>
          </p:nvPr>
        </p:nvSpPr>
        <p:spPr/>
        <p:txBody>
          <a:bodyPr/>
          <a:lstStyle/>
          <a:p>
            <a:fld id="{8083B1C7-DD6E-42BA-A01C-F5C94DEE9E34}" type="datetimeFigureOut">
              <a:rPr lang="en-NL" smtClean="0"/>
              <a:t>09/12/2025</a:t>
            </a:fld>
            <a:endParaRPr lang="en-NL"/>
          </a:p>
        </p:txBody>
      </p:sp>
      <p:sp>
        <p:nvSpPr>
          <p:cNvPr id="4" name="Footer Placeholder 3">
            <a:extLst>
              <a:ext uri="{FF2B5EF4-FFF2-40B4-BE49-F238E27FC236}">
                <a16:creationId xmlns:a16="http://schemas.microsoft.com/office/drawing/2014/main" id="{943F04EC-FE42-ECB0-B6A0-D1605C25876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2E54FACA-D916-9D4E-88DA-491EEC47EF42}"/>
              </a:ext>
            </a:extLst>
          </p:cNvPr>
          <p:cNvSpPr>
            <a:spLocks noGrp="1"/>
          </p:cNvSpPr>
          <p:nvPr>
            <p:ph type="sldNum" sz="quarter" idx="12"/>
          </p:nvPr>
        </p:nvSpPr>
        <p:spPr/>
        <p:txBody>
          <a:bodyPr/>
          <a:lstStyle/>
          <a:p>
            <a:fld id="{FAC9C3A1-4295-46EC-A920-75FD0BB591F7}" type="slidenum">
              <a:rPr lang="en-NL" smtClean="0"/>
              <a:t>‹#›</a:t>
            </a:fld>
            <a:endParaRPr lang="en-NL"/>
          </a:p>
        </p:txBody>
      </p:sp>
      <p:pic>
        <p:nvPicPr>
          <p:cNvPr id="7" name="Picture 6" descr="A logo of an owl&#10;&#10;AI-generated content may be incorrect.">
            <a:extLst>
              <a:ext uri="{FF2B5EF4-FFF2-40B4-BE49-F238E27FC236}">
                <a16:creationId xmlns:a16="http://schemas.microsoft.com/office/drawing/2014/main" id="{80D12372-0C7D-D411-9B8E-73DE553EAE1F}"/>
              </a:ext>
            </a:extLst>
          </p:cNvPr>
          <p:cNvPicPr>
            <a:picLocks noChangeAspect="1"/>
          </p:cNvPicPr>
          <p:nvPr userDrawn="1"/>
        </p:nvPicPr>
        <p:blipFill>
          <a:blip r:embed="rId2"/>
          <a:stretch>
            <a:fillRect/>
          </a:stretch>
        </p:blipFill>
        <p:spPr>
          <a:xfrm>
            <a:off x="0" y="0"/>
            <a:ext cx="12192000" cy="8128000"/>
          </a:xfrm>
          <a:prstGeom prst="rect">
            <a:avLst/>
          </a:prstGeom>
        </p:spPr>
      </p:pic>
    </p:spTree>
    <p:extLst>
      <p:ext uri="{BB962C8B-B14F-4D97-AF65-F5344CB8AC3E}">
        <p14:creationId xmlns:p14="http://schemas.microsoft.com/office/powerpoint/2010/main" val="258193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07C1-BA2E-1513-71BD-31DC77516F84}"/>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7757D15-A736-12B6-BC5E-A00F938BF2EB}"/>
              </a:ext>
            </a:extLst>
          </p:cNvPr>
          <p:cNvSpPr>
            <a:spLocks noGrp="1"/>
          </p:cNvSpPr>
          <p:nvPr>
            <p:ph type="dt" sz="half" idx="10"/>
          </p:nvPr>
        </p:nvSpPr>
        <p:spPr/>
        <p:txBody>
          <a:bodyPr/>
          <a:lstStyle/>
          <a:p>
            <a:fld id="{8083B1C7-DD6E-42BA-A01C-F5C94DEE9E34}" type="datetimeFigureOut">
              <a:rPr lang="en-NL" smtClean="0"/>
              <a:t>09/12/2025</a:t>
            </a:fld>
            <a:endParaRPr lang="en-NL"/>
          </a:p>
        </p:txBody>
      </p:sp>
      <p:sp>
        <p:nvSpPr>
          <p:cNvPr id="4" name="Footer Placeholder 3">
            <a:extLst>
              <a:ext uri="{FF2B5EF4-FFF2-40B4-BE49-F238E27FC236}">
                <a16:creationId xmlns:a16="http://schemas.microsoft.com/office/drawing/2014/main" id="{2F6D511A-224E-BDC2-1766-7B46A3402DD0}"/>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48D5FCC-B78B-8BA6-17B1-8E4957279F71}"/>
              </a:ext>
            </a:extLst>
          </p:cNvPr>
          <p:cNvSpPr>
            <a:spLocks noGrp="1"/>
          </p:cNvSpPr>
          <p:nvPr>
            <p:ph type="sldNum" sz="quarter" idx="12"/>
          </p:nvPr>
        </p:nvSpPr>
        <p:spPr/>
        <p:txBody>
          <a:bodyPr/>
          <a:lstStyle/>
          <a:p>
            <a:fld id="{FAC9C3A1-4295-46EC-A920-75FD0BB591F7}" type="slidenum">
              <a:rPr lang="en-NL" smtClean="0"/>
              <a:t>‹#›</a:t>
            </a:fld>
            <a:endParaRPr lang="en-NL"/>
          </a:p>
        </p:txBody>
      </p:sp>
      <p:pic>
        <p:nvPicPr>
          <p:cNvPr id="7" name="Picture 6" descr="A logo of an owl&#10;&#10;AI-generated content may be incorrect.">
            <a:extLst>
              <a:ext uri="{FF2B5EF4-FFF2-40B4-BE49-F238E27FC236}">
                <a16:creationId xmlns:a16="http://schemas.microsoft.com/office/drawing/2014/main" id="{CBD7A480-9FF8-6C7E-37C5-57B8394C93C1}"/>
              </a:ext>
            </a:extLst>
          </p:cNvPr>
          <p:cNvPicPr>
            <a:picLocks noChangeAspect="1"/>
          </p:cNvPicPr>
          <p:nvPr userDrawn="1"/>
        </p:nvPicPr>
        <p:blipFill>
          <a:blip r:embed="rId2"/>
          <a:stretch>
            <a:fillRect/>
          </a:stretch>
        </p:blipFill>
        <p:spPr>
          <a:xfrm>
            <a:off x="0" y="-47501"/>
            <a:ext cx="12192000" cy="8128000"/>
          </a:xfrm>
          <a:prstGeom prst="rect">
            <a:avLst/>
          </a:prstGeom>
        </p:spPr>
      </p:pic>
    </p:spTree>
    <p:extLst>
      <p:ext uri="{BB962C8B-B14F-4D97-AF65-F5344CB8AC3E}">
        <p14:creationId xmlns:p14="http://schemas.microsoft.com/office/powerpoint/2010/main" val="67991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Abstract background of node and mesh">
            <a:extLst>
              <a:ext uri="{FF2B5EF4-FFF2-40B4-BE49-F238E27FC236}">
                <a16:creationId xmlns:a16="http://schemas.microsoft.com/office/drawing/2014/main" id="{B8764622-DE56-5356-FC0A-BBDD0DB988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4008"/>
            <a:ext cx="12192000" cy="8126016"/>
          </a:xfrm>
          <a:prstGeom prst="rect">
            <a:avLst/>
          </a:prstGeom>
        </p:spPr>
      </p:pic>
      <p:sp>
        <p:nvSpPr>
          <p:cNvPr id="2" name="Title 1">
            <a:extLst>
              <a:ext uri="{FF2B5EF4-FFF2-40B4-BE49-F238E27FC236}">
                <a16:creationId xmlns:a16="http://schemas.microsoft.com/office/drawing/2014/main" id="{EF12AD33-7983-28AB-F67A-CF2DF0F03798}"/>
              </a:ext>
            </a:extLst>
          </p:cNvPr>
          <p:cNvSpPr>
            <a:spLocks noGrp="1"/>
          </p:cNvSpPr>
          <p:nvPr>
            <p:ph type="ctrTitle"/>
          </p:nvPr>
        </p:nvSpPr>
        <p:spPr>
          <a:xfrm>
            <a:off x="1524000" y="1122363"/>
            <a:ext cx="9144000" cy="2387600"/>
          </a:xfrm>
        </p:spPr>
        <p:txBody>
          <a:bodyPr anchor="b"/>
          <a:lstStyle>
            <a:lvl1pPr algn="ctr">
              <a:defRPr sz="6000">
                <a:solidFill>
                  <a:srgbClr val="851D2C"/>
                </a:solidFill>
                <a:latin typeface="Segoe UI" panose="020B0502040204020203" pitchFamily="34" charset="0"/>
                <a:cs typeface="Segoe UI" panose="020B0502040204020203" pitchFamily="34" charset="0"/>
              </a:defRPr>
            </a:lvl1pPr>
          </a:lstStyle>
          <a:p>
            <a:r>
              <a:rPr lang="en-US"/>
              <a:t>Click to edit Master title style</a:t>
            </a:r>
            <a:endParaRPr lang="en-NL" dirty="0"/>
          </a:p>
        </p:txBody>
      </p:sp>
      <p:sp>
        <p:nvSpPr>
          <p:cNvPr id="3" name="Subtitle 2">
            <a:extLst>
              <a:ext uri="{FF2B5EF4-FFF2-40B4-BE49-F238E27FC236}">
                <a16:creationId xmlns:a16="http://schemas.microsoft.com/office/drawing/2014/main" id="{6CD19DCE-10C7-CB03-F309-5FCFC00ADBA7}"/>
              </a:ext>
            </a:extLst>
          </p:cNvPr>
          <p:cNvSpPr>
            <a:spLocks noGrp="1"/>
          </p:cNvSpPr>
          <p:nvPr>
            <p:ph type="subTitle" idx="1"/>
          </p:nvPr>
        </p:nvSpPr>
        <p:spPr>
          <a:xfrm>
            <a:off x="1524000" y="3602038"/>
            <a:ext cx="9144000" cy="1655762"/>
          </a:xfrm>
        </p:spPr>
        <p:txBody>
          <a:bodyPr/>
          <a:lstStyle>
            <a:lvl1pPr marL="0" indent="0" algn="ctr">
              <a:buNone/>
              <a:defRPr sz="2400">
                <a:solidFill>
                  <a:srgbClr val="851D2C"/>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dirty="0"/>
          </a:p>
        </p:txBody>
      </p:sp>
      <p:pic>
        <p:nvPicPr>
          <p:cNvPr id="9" name="Picture 8" descr="A red owl face with red eyes and a black background&#10;&#10;AI-generated content may be incorrect.">
            <a:extLst>
              <a:ext uri="{FF2B5EF4-FFF2-40B4-BE49-F238E27FC236}">
                <a16:creationId xmlns:a16="http://schemas.microsoft.com/office/drawing/2014/main" id="{665C56D9-D66D-65AD-E79F-272579096C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5900" y="-160867"/>
            <a:ext cx="1600200" cy="1600200"/>
          </a:xfrm>
          <a:prstGeom prst="rect">
            <a:avLst/>
          </a:prstGeom>
        </p:spPr>
      </p:pic>
    </p:spTree>
    <p:extLst>
      <p:ext uri="{BB962C8B-B14F-4D97-AF65-F5344CB8AC3E}">
        <p14:creationId xmlns:p14="http://schemas.microsoft.com/office/powerpoint/2010/main" val="164364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kye">
    <p:spTree>
      <p:nvGrpSpPr>
        <p:cNvPr id="1" name=""/>
        <p:cNvGrpSpPr/>
        <p:nvPr/>
      </p:nvGrpSpPr>
      <p:grpSpPr>
        <a:xfrm>
          <a:off x="0" y="0"/>
          <a:ext cx="0" cy="0"/>
          <a:chOff x="0" y="0"/>
          <a:chExt cx="0" cy="0"/>
        </a:xfrm>
      </p:grpSpPr>
      <p:pic>
        <p:nvPicPr>
          <p:cNvPr id="8" name="Picture 7" descr="Leiden from the sky at night night">
            <a:extLst>
              <a:ext uri="{FF2B5EF4-FFF2-40B4-BE49-F238E27FC236}">
                <a16:creationId xmlns:a16="http://schemas.microsoft.com/office/drawing/2014/main" id="{2F808E4F-9F00-98A4-12CF-CDA43E262E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EF12AD33-7983-28AB-F67A-CF2DF0F03798}"/>
              </a:ext>
            </a:extLst>
          </p:cNvPr>
          <p:cNvSpPr>
            <a:spLocks noGrp="1"/>
          </p:cNvSpPr>
          <p:nvPr>
            <p:ph type="ctrTitle"/>
          </p:nvPr>
        </p:nvSpPr>
        <p:spPr>
          <a:xfrm>
            <a:off x="1524000" y="1122363"/>
            <a:ext cx="9144000" cy="2387600"/>
          </a:xfrm>
        </p:spPr>
        <p:txBody>
          <a:bodyPr anchor="b"/>
          <a:lstStyle>
            <a:lvl1pPr algn="ctr">
              <a:defRPr sz="6000">
                <a:solidFill>
                  <a:srgbClr val="851D2C"/>
                </a:solidFill>
                <a:latin typeface="Segoe UI" panose="020B0502040204020203" pitchFamily="34" charset="0"/>
                <a:cs typeface="Segoe UI" panose="020B0502040204020203" pitchFamily="34" charset="0"/>
              </a:defRPr>
            </a:lvl1pPr>
          </a:lstStyle>
          <a:p>
            <a:r>
              <a:rPr lang="en-US"/>
              <a:t>Click to edit Master title style</a:t>
            </a:r>
            <a:endParaRPr lang="en-NL" dirty="0"/>
          </a:p>
        </p:txBody>
      </p:sp>
      <p:sp>
        <p:nvSpPr>
          <p:cNvPr id="3" name="Subtitle 2">
            <a:extLst>
              <a:ext uri="{FF2B5EF4-FFF2-40B4-BE49-F238E27FC236}">
                <a16:creationId xmlns:a16="http://schemas.microsoft.com/office/drawing/2014/main" id="{6CD19DCE-10C7-CB03-F309-5FCFC00ADBA7}"/>
              </a:ext>
            </a:extLst>
          </p:cNvPr>
          <p:cNvSpPr>
            <a:spLocks noGrp="1"/>
          </p:cNvSpPr>
          <p:nvPr>
            <p:ph type="subTitle" idx="1"/>
          </p:nvPr>
        </p:nvSpPr>
        <p:spPr>
          <a:xfrm>
            <a:off x="1524000" y="3602038"/>
            <a:ext cx="9144000" cy="1655762"/>
          </a:xfrm>
        </p:spPr>
        <p:txBody>
          <a:bodyPr/>
          <a:lstStyle>
            <a:lvl1pPr marL="0" indent="0" algn="ctr">
              <a:buNone/>
              <a:defRPr sz="2400">
                <a:solidFill>
                  <a:srgbClr val="851D2C"/>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dirty="0"/>
          </a:p>
        </p:txBody>
      </p:sp>
      <p:pic>
        <p:nvPicPr>
          <p:cNvPr id="9" name="Picture 8" descr="A red owl face with red eyes and a black background&#10;&#10;AI-generated content may be incorrect.">
            <a:extLst>
              <a:ext uri="{FF2B5EF4-FFF2-40B4-BE49-F238E27FC236}">
                <a16:creationId xmlns:a16="http://schemas.microsoft.com/office/drawing/2014/main" id="{665C56D9-D66D-65AD-E79F-272579096C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5900" y="-68262"/>
            <a:ext cx="1600200" cy="1600200"/>
          </a:xfrm>
          <a:prstGeom prst="rect">
            <a:avLst/>
          </a:prstGeom>
        </p:spPr>
      </p:pic>
    </p:spTree>
    <p:extLst>
      <p:ext uri="{BB962C8B-B14F-4D97-AF65-F5344CB8AC3E}">
        <p14:creationId xmlns:p14="http://schemas.microsoft.com/office/powerpoint/2010/main" val="3656579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Mountain">
    <p:spTree>
      <p:nvGrpSpPr>
        <p:cNvPr id="1" name=""/>
        <p:cNvGrpSpPr/>
        <p:nvPr/>
      </p:nvGrpSpPr>
      <p:grpSpPr>
        <a:xfrm>
          <a:off x="0" y="0"/>
          <a:ext cx="0" cy="0"/>
          <a:chOff x="0" y="0"/>
          <a:chExt cx="0" cy="0"/>
        </a:xfrm>
      </p:grpSpPr>
      <p:pic>
        <p:nvPicPr>
          <p:cNvPr id="6" name="Picture 5" descr="Snow on mountain">
            <a:extLst>
              <a:ext uri="{FF2B5EF4-FFF2-40B4-BE49-F238E27FC236}">
                <a16:creationId xmlns:a16="http://schemas.microsoft.com/office/drawing/2014/main" id="{967596D5-19E5-A6A3-75D5-A4274FFCD6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9921"/>
            <a:ext cx="12192000" cy="8137922"/>
          </a:xfrm>
          <a:prstGeom prst="rect">
            <a:avLst/>
          </a:prstGeom>
        </p:spPr>
      </p:pic>
      <p:sp>
        <p:nvSpPr>
          <p:cNvPr id="2" name="Title 1">
            <a:extLst>
              <a:ext uri="{FF2B5EF4-FFF2-40B4-BE49-F238E27FC236}">
                <a16:creationId xmlns:a16="http://schemas.microsoft.com/office/drawing/2014/main" id="{EF12AD33-7983-28AB-F67A-CF2DF0F03798}"/>
              </a:ext>
            </a:extLst>
          </p:cNvPr>
          <p:cNvSpPr>
            <a:spLocks noGrp="1"/>
          </p:cNvSpPr>
          <p:nvPr>
            <p:ph type="ctrTitle"/>
          </p:nvPr>
        </p:nvSpPr>
        <p:spPr>
          <a:xfrm>
            <a:off x="1524000" y="1122363"/>
            <a:ext cx="9144000" cy="2387600"/>
          </a:xfrm>
        </p:spPr>
        <p:txBody>
          <a:bodyPr anchor="b"/>
          <a:lstStyle>
            <a:lvl1pPr algn="ctr">
              <a:defRPr sz="6000">
                <a:solidFill>
                  <a:srgbClr val="851D2C"/>
                </a:solidFill>
                <a:latin typeface="Segoe UI" panose="020B0502040204020203" pitchFamily="34" charset="0"/>
                <a:cs typeface="Segoe UI" panose="020B0502040204020203" pitchFamily="34" charset="0"/>
              </a:defRPr>
            </a:lvl1pPr>
          </a:lstStyle>
          <a:p>
            <a:r>
              <a:rPr lang="en-US"/>
              <a:t>Click to edit Master title style</a:t>
            </a:r>
            <a:endParaRPr lang="en-NL" dirty="0"/>
          </a:p>
        </p:txBody>
      </p:sp>
      <p:sp>
        <p:nvSpPr>
          <p:cNvPr id="3" name="Subtitle 2">
            <a:extLst>
              <a:ext uri="{FF2B5EF4-FFF2-40B4-BE49-F238E27FC236}">
                <a16:creationId xmlns:a16="http://schemas.microsoft.com/office/drawing/2014/main" id="{6CD19DCE-10C7-CB03-F309-5FCFC00ADBA7}"/>
              </a:ext>
            </a:extLst>
          </p:cNvPr>
          <p:cNvSpPr>
            <a:spLocks noGrp="1"/>
          </p:cNvSpPr>
          <p:nvPr>
            <p:ph type="subTitle" idx="1"/>
          </p:nvPr>
        </p:nvSpPr>
        <p:spPr>
          <a:xfrm>
            <a:off x="1524000" y="3602038"/>
            <a:ext cx="9144000" cy="1655762"/>
          </a:xfrm>
        </p:spPr>
        <p:txBody>
          <a:bodyPr/>
          <a:lstStyle>
            <a:lvl1pPr marL="0" indent="0" algn="ctr">
              <a:buNone/>
              <a:defRPr sz="2400">
                <a:solidFill>
                  <a:srgbClr val="851D2C"/>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dirty="0"/>
          </a:p>
        </p:txBody>
      </p:sp>
      <p:pic>
        <p:nvPicPr>
          <p:cNvPr id="9" name="Picture 8" descr="A red owl face with red eyes and a black background&#10;&#10;AI-generated content may be incorrect.">
            <a:extLst>
              <a:ext uri="{FF2B5EF4-FFF2-40B4-BE49-F238E27FC236}">
                <a16:creationId xmlns:a16="http://schemas.microsoft.com/office/drawing/2014/main" id="{665C56D9-D66D-65AD-E79F-272579096C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5900" y="5415180"/>
            <a:ext cx="1600200" cy="1600200"/>
          </a:xfrm>
          <a:prstGeom prst="rect">
            <a:avLst/>
          </a:prstGeom>
        </p:spPr>
      </p:pic>
    </p:spTree>
    <p:extLst>
      <p:ext uri="{BB962C8B-B14F-4D97-AF65-F5344CB8AC3E}">
        <p14:creationId xmlns:p14="http://schemas.microsoft.com/office/powerpoint/2010/main" val="314750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rgbClr val="851D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4DAA-3E7A-756F-11B3-BE2FF8FBB46A}"/>
              </a:ext>
            </a:extLst>
          </p:cNvPr>
          <p:cNvSpPr>
            <a:spLocks noGrp="1"/>
          </p:cNvSpPr>
          <p:nvPr>
            <p:ph type="title" hasCustomPrompt="1"/>
          </p:nvPr>
        </p:nvSpPr>
        <p:spPr>
          <a:xfrm>
            <a:off x="3650826" y="365125"/>
            <a:ext cx="7702973" cy="1325563"/>
          </a:xfr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dirty="0"/>
              <a:t>Marc Dekeyser</a:t>
            </a:r>
            <a:endParaRPr lang="en-NL" dirty="0"/>
          </a:p>
        </p:txBody>
      </p:sp>
      <p:sp>
        <p:nvSpPr>
          <p:cNvPr id="10" name="Title 1">
            <a:extLst>
              <a:ext uri="{FF2B5EF4-FFF2-40B4-BE49-F238E27FC236}">
                <a16:creationId xmlns:a16="http://schemas.microsoft.com/office/drawing/2014/main" id="{F85440F2-3297-B827-410B-D87DCDE6CFEC}"/>
              </a:ext>
            </a:extLst>
          </p:cNvPr>
          <p:cNvSpPr txBox="1">
            <a:spLocks/>
          </p:cNvSpPr>
          <p:nvPr userDrawn="1"/>
        </p:nvSpPr>
        <p:spPr>
          <a:xfrm>
            <a:off x="3650826" y="1690688"/>
            <a:ext cx="7702973" cy="220397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pPr algn="l"/>
            <a:r>
              <a:rPr lang="en-US" sz="3200" dirty="0"/>
              <a:t>Crimson Owl Technologies</a:t>
            </a:r>
          </a:p>
          <a:p>
            <a:pPr algn="l"/>
            <a:r>
              <a:rPr lang="en-US" sz="2000" dirty="0">
                <a:solidFill>
                  <a:schemeClr val="bg1"/>
                </a:solidFill>
                <a:hlinkClick r:id="rId2">
                  <a:extLst>
                    <a:ext uri="{A12FA001-AC4F-418D-AE19-62706E023703}">
                      <ahyp:hlinkClr xmlns:ahyp="http://schemas.microsoft.com/office/drawing/2018/hyperlinkcolor" val="tx"/>
                    </a:ext>
                  </a:extLst>
                </a:hlinkClick>
              </a:rPr>
              <a:t>https://www.crimsonowl.nl</a:t>
            </a:r>
            <a:endParaRPr lang="en-US" sz="2000" dirty="0">
              <a:solidFill>
                <a:schemeClr val="bg1"/>
              </a:solidFill>
            </a:endParaRPr>
          </a:p>
          <a:p>
            <a:pPr algn="l"/>
            <a:br>
              <a:rPr lang="en-US" sz="2000" dirty="0"/>
            </a:br>
            <a:r>
              <a:rPr lang="en-US" sz="2000" dirty="0"/>
              <a:t>Evil mastermind and head of tinkering</a:t>
            </a:r>
          </a:p>
          <a:p>
            <a:pPr algn="l"/>
            <a:endParaRPr lang="en-US" sz="2000" dirty="0"/>
          </a:p>
          <a:p>
            <a:pPr algn="l"/>
            <a:r>
              <a:rPr lang="en-US" sz="2000" dirty="0"/>
              <a:t>Former MSFT (PFE, CSA, CXP -10 years), IT since 2003…</a:t>
            </a:r>
          </a:p>
          <a:p>
            <a:pPr algn="l"/>
            <a:endParaRPr lang="en-US" sz="2400" dirty="0"/>
          </a:p>
          <a:p>
            <a:pPr algn="l"/>
            <a:r>
              <a:rPr lang="en-US" sz="2000" dirty="0"/>
              <a:t>Technology expertise:</a:t>
            </a:r>
            <a:endParaRPr lang="en-US" sz="1800" dirty="0"/>
          </a:p>
        </p:txBody>
      </p:sp>
      <p:sp>
        <p:nvSpPr>
          <p:cNvPr id="12" name="TextBox 11">
            <a:extLst>
              <a:ext uri="{FF2B5EF4-FFF2-40B4-BE49-F238E27FC236}">
                <a16:creationId xmlns:a16="http://schemas.microsoft.com/office/drawing/2014/main" id="{4AEFB1DA-AC73-FEC6-2897-E18CC42419D3}"/>
              </a:ext>
            </a:extLst>
          </p:cNvPr>
          <p:cNvSpPr txBox="1"/>
          <p:nvPr userDrawn="1"/>
        </p:nvSpPr>
        <p:spPr>
          <a:xfrm>
            <a:off x="3765974" y="3772744"/>
            <a:ext cx="2766719"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Azure Infrastructure</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Azure Networking</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Identity</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M365</a:t>
            </a:r>
          </a:p>
        </p:txBody>
      </p:sp>
      <p:sp>
        <p:nvSpPr>
          <p:cNvPr id="13" name="TextBox 12">
            <a:extLst>
              <a:ext uri="{FF2B5EF4-FFF2-40B4-BE49-F238E27FC236}">
                <a16:creationId xmlns:a16="http://schemas.microsoft.com/office/drawing/2014/main" id="{C154496C-6095-6077-88A0-EB3E0ACE396D}"/>
              </a:ext>
            </a:extLst>
          </p:cNvPr>
          <p:cNvSpPr txBox="1"/>
          <p:nvPr userDrawn="1"/>
        </p:nvSpPr>
        <p:spPr>
          <a:xfrm>
            <a:off x="6532693" y="3772742"/>
            <a:ext cx="2388795"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Security</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Governance</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Containerization</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VDI</a:t>
            </a:r>
          </a:p>
        </p:txBody>
      </p:sp>
      <p:sp>
        <p:nvSpPr>
          <p:cNvPr id="14" name="TextBox 13">
            <a:extLst>
              <a:ext uri="{FF2B5EF4-FFF2-40B4-BE49-F238E27FC236}">
                <a16:creationId xmlns:a16="http://schemas.microsoft.com/office/drawing/2014/main" id="{A8717133-FC05-A808-92DD-8CA333D512F5}"/>
              </a:ext>
            </a:extLst>
          </p:cNvPr>
          <p:cNvSpPr txBox="1"/>
          <p:nvPr userDrawn="1"/>
        </p:nvSpPr>
        <p:spPr>
          <a:xfrm>
            <a:off x="8921488" y="3772741"/>
            <a:ext cx="3029227"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Azure Kubernetes</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Automation</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Design &amp; Architecture</a:t>
            </a:r>
          </a:p>
          <a:p>
            <a:pPr marL="342900" indent="-342900">
              <a:buFont typeface="Arial" panose="020B0604020202020204" pitchFamily="34" charset="0"/>
              <a:buChar char="•"/>
            </a:pPr>
            <a:r>
              <a:rPr lang="en-US" sz="2000" dirty="0">
                <a:solidFill>
                  <a:schemeClr val="bg1"/>
                </a:solidFill>
                <a:latin typeface="Segoe UI" panose="020B0502040204020203" pitchFamily="34" charset="0"/>
                <a:cs typeface="Segoe UI" panose="020B0502040204020203" pitchFamily="34" charset="0"/>
              </a:rPr>
              <a:t>Intune</a:t>
            </a:r>
            <a:endParaRPr lang="en-NL" sz="2000" dirty="0">
              <a:solidFill>
                <a:schemeClr val="bg1"/>
              </a:solidFill>
              <a:latin typeface="Segoe UI" panose="020B0502040204020203" pitchFamily="34" charset="0"/>
              <a:cs typeface="Segoe UI" panose="020B0502040204020203" pitchFamily="34" charset="0"/>
            </a:endParaRPr>
          </a:p>
        </p:txBody>
      </p:sp>
      <p:pic>
        <p:nvPicPr>
          <p:cNvPr id="16" name="Picture 15" descr="A qr code on a white background&#10;&#10;AI-generated content may be incorrect.">
            <a:extLst>
              <a:ext uri="{FF2B5EF4-FFF2-40B4-BE49-F238E27FC236}">
                <a16:creationId xmlns:a16="http://schemas.microsoft.com/office/drawing/2014/main" id="{20ABD9BB-39D0-FD1C-C243-3FB00EC950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026" y="4434460"/>
            <a:ext cx="1492682" cy="1460581"/>
          </a:xfrm>
          <a:prstGeom prst="rect">
            <a:avLst/>
          </a:prstGeom>
        </p:spPr>
      </p:pic>
      <p:sp>
        <p:nvSpPr>
          <p:cNvPr id="17" name="TextBox 16">
            <a:extLst>
              <a:ext uri="{FF2B5EF4-FFF2-40B4-BE49-F238E27FC236}">
                <a16:creationId xmlns:a16="http://schemas.microsoft.com/office/drawing/2014/main" id="{4CA26BD5-400E-6286-DBE3-C8EB35857B9F}"/>
              </a:ext>
            </a:extLst>
          </p:cNvPr>
          <p:cNvSpPr txBox="1"/>
          <p:nvPr userDrawn="1"/>
        </p:nvSpPr>
        <p:spPr>
          <a:xfrm>
            <a:off x="960026" y="5895041"/>
            <a:ext cx="1492682" cy="646331"/>
          </a:xfrm>
          <a:prstGeom prst="rect">
            <a:avLst/>
          </a:prstGeom>
          <a:noFill/>
        </p:spPr>
        <p:txBody>
          <a:bodyPr wrap="square" rtlCol="0">
            <a:spAutoFit/>
          </a:bodyPr>
          <a:lstStyle/>
          <a:p>
            <a:pPr algn="ctr"/>
            <a:r>
              <a:rPr lang="en-US" dirty="0">
                <a:solidFill>
                  <a:schemeClr val="bg1"/>
                </a:solidFill>
                <a:latin typeface="Segoe UI" panose="020B0502040204020203" pitchFamily="34" charset="0"/>
                <a:cs typeface="Segoe UI" panose="020B0502040204020203" pitchFamily="34" charset="0"/>
              </a:rPr>
              <a:t>Connect on </a:t>
            </a:r>
            <a:br>
              <a:rPr lang="en-US" dirty="0">
                <a:solidFill>
                  <a:schemeClr val="bg1"/>
                </a:solidFill>
                <a:latin typeface="Segoe UI" panose="020B0502040204020203" pitchFamily="34" charset="0"/>
                <a:cs typeface="Segoe UI" panose="020B0502040204020203" pitchFamily="34" charset="0"/>
              </a:rPr>
            </a:br>
            <a:r>
              <a:rPr lang="en-US" dirty="0">
                <a:solidFill>
                  <a:schemeClr val="bg1"/>
                </a:solidFill>
                <a:latin typeface="Segoe UI" panose="020B0502040204020203" pitchFamily="34" charset="0"/>
                <a:cs typeface="Segoe UI" panose="020B0502040204020203" pitchFamily="34" charset="0"/>
              </a:rPr>
              <a:t>LinkedIn!</a:t>
            </a:r>
            <a:endParaRPr lang="en-NL" dirty="0">
              <a:solidFill>
                <a:schemeClr val="bg1"/>
              </a:solidFill>
              <a:latin typeface="Segoe UI" panose="020B0502040204020203" pitchFamily="34" charset="0"/>
              <a:cs typeface="Segoe UI" panose="020B0502040204020203" pitchFamily="34" charset="0"/>
            </a:endParaRPr>
          </a:p>
        </p:txBody>
      </p:sp>
      <p:pic>
        <p:nvPicPr>
          <p:cNvPr id="4" name="Picture 3" descr="A person in a suit&#10;&#10;AI-generated content may be incorrect.">
            <a:extLst>
              <a:ext uri="{FF2B5EF4-FFF2-40B4-BE49-F238E27FC236}">
                <a16:creationId xmlns:a16="http://schemas.microsoft.com/office/drawing/2014/main" id="{323D77B7-3F7C-84FE-D2DF-FC86BBC08A5F}"/>
              </a:ext>
            </a:extLst>
          </p:cNvPr>
          <p:cNvPicPr>
            <a:picLocks noChangeAspect="1"/>
          </p:cNvPicPr>
          <p:nvPr userDrawn="1"/>
        </p:nvPicPr>
        <p:blipFill>
          <a:blip r:embed="rId4"/>
          <a:stretch>
            <a:fillRect/>
          </a:stretch>
        </p:blipFill>
        <p:spPr>
          <a:xfrm>
            <a:off x="479030" y="234480"/>
            <a:ext cx="2515163" cy="3772744"/>
          </a:xfrm>
          <a:prstGeom prst="ellipse">
            <a:avLst/>
          </a:prstGeom>
          <a:ln>
            <a:noFill/>
          </a:ln>
          <a:effectLst>
            <a:softEdge rad="112500"/>
          </a:effectLst>
        </p:spPr>
      </p:pic>
    </p:spTree>
    <p:extLst>
      <p:ext uri="{BB962C8B-B14F-4D97-AF65-F5344CB8AC3E}">
        <p14:creationId xmlns:p14="http://schemas.microsoft.com/office/powerpoint/2010/main" val="240453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8F90B5-547C-AE71-2DC1-1761CD4255F0}"/>
              </a:ext>
            </a:extLst>
          </p:cNvPr>
          <p:cNvSpPr/>
          <p:nvPr userDrawn="1"/>
        </p:nvSpPr>
        <p:spPr>
          <a:xfrm>
            <a:off x="-11009" y="5892799"/>
            <a:ext cx="12203009" cy="965201"/>
          </a:xfrm>
          <a:prstGeom prst="rect">
            <a:avLst/>
          </a:prstGeom>
          <a:solidFill>
            <a:srgbClr val="851D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EF12AD33-7983-28AB-F67A-CF2DF0F03798}"/>
              </a:ext>
            </a:extLst>
          </p:cNvPr>
          <p:cNvSpPr>
            <a:spLocks noGrp="1"/>
          </p:cNvSpPr>
          <p:nvPr>
            <p:ph type="ctrTitle" hasCustomPrompt="1"/>
          </p:nvPr>
        </p:nvSpPr>
        <p:spPr>
          <a:xfrm>
            <a:off x="0" y="1122363"/>
            <a:ext cx="12192000" cy="2387600"/>
          </a:xfrm>
        </p:spPr>
        <p:txBody>
          <a:bodyPr anchor="b"/>
          <a:lstStyle>
            <a:lvl1pPr algn="ctr">
              <a:defRPr sz="6000">
                <a:solidFill>
                  <a:srgbClr val="851D2C"/>
                </a:solidFill>
                <a:latin typeface="Segoe UI" panose="020B0502040204020203" pitchFamily="34" charset="0"/>
                <a:cs typeface="Segoe UI" panose="020B0502040204020203" pitchFamily="34" charset="0"/>
              </a:defRPr>
            </a:lvl1pPr>
          </a:lstStyle>
          <a:p>
            <a:r>
              <a:rPr lang="en-US" dirty="0"/>
              <a:t>Section Header</a:t>
            </a:r>
            <a:endParaRPr lang="en-NL" dirty="0"/>
          </a:p>
        </p:txBody>
      </p:sp>
      <p:sp>
        <p:nvSpPr>
          <p:cNvPr id="3" name="Subtitle 2">
            <a:extLst>
              <a:ext uri="{FF2B5EF4-FFF2-40B4-BE49-F238E27FC236}">
                <a16:creationId xmlns:a16="http://schemas.microsoft.com/office/drawing/2014/main" id="{6CD19DCE-10C7-CB03-F309-5FCFC00ADBA7}"/>
              </a:ext>
            </a:extLst>
          </p:cNvPr>
          <p:cNvSpPr>
            <a:spLocks noGrp="1"/>
          </p:cNvSpPr>
          <p:nvPr>
            <p:ph type="subTitle" idx="1" hasCustomPrompt="1"/>
          </p:nvPr>
        </p:nvSpPr>
        <p:spPr>
          <a:xfrm>
            <a:off x="0" y="3602038"/>
            <a:ext cx="12203009" cy="1655762"/>
          </a:xfrm>
        </p:spPr>
        <p:txBody>
          <a:bodyPr/>
          <a:lstStyle>
            <a:lvl1pPr marL="0" indent="0" algn="ctr">
              <a:buNone/>
              <a:defRPr sz="2400">
                <a:solidFill>
                  <a:srgbClr val="851D2C"/>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endParaRPr lang="en-NL" dirty="0"/>
          </a:p>
        </p:txBody>
      </p:sp>
      <p:pic>
        <p:nvPicPr>
          <p:cNvPr id="9" name="Picture 8" descr="A red owl face with red eyes and a black background&#10;&#10;AI-generated content may be incorrect.">
            <a:extLst>
              <a:ext uri="{FF2B5EF4-FFF2-40B4-BE49-F238E27FC236}">
                <a16:creationId xmlns:a16="http://schemas.microsoft.com/office/drawing/2014/main" id="{665C56D9-D66D-65AD-E79F-272579096C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0395" y="-174413"/>
            <a:ext cx="1600200" cy="1600200"/>
          </a:xfrm>
          <a:prstGeom prst="rect">
            <a:avLst/>
          </a:prstGeom>
        </p:spPr>
      </p:pic>
    </p:spTree>
    <p:extLst>
      <p:ext uri="{BB962C8B-B14F-4D97-AF65-F5344CB8AC3E}">
        <p14:creationId xmlns:p14="http://schemas.microsoft.com/office/powerpoint/2010/main" val="342932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0E95F-128E-1830-6C8E-05EF2B59F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5941812B-127A-9AE4-1BDB-121C871382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E7B2154-FC0E-8CC3-E040-A7C63E1A3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83B1C7-DD6E-42BA-A01C-F5C94DEE9E34}" type="datetimeFigureOut">
              <a:rPr lang="en-NL" smtClean="0"/>
              <a:t>09/12/2025</a:t>
            </a:fld>
            <a:endParaRPr lang="en-NL"/>
          </a:p>
        </p:txBody>
      </p:sp>
      <p:sp>
        <p:nvSpPr>
          <p:cNvPr id="5" name="Footer Placeholder 4">
            <a:extLst>
              <a:ext uri="{FF2B5EF4-FFF2-40B4-BE49-F238E27FC236}">
                <a16:creationId xmlns:a16="http://schemas.microsoft.com/office/drawing/2014/main" id="{DF21A643-FE5D-E0A9-A05C-C79131E04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L"/>
          </a:p>
        </p:txBody>
      </p:sp>
      <p:sp>
        <p:nvSpPr>
          <p:cNvPr id="6" name="Slide Number Placeholder 5">
            <a:extLst>
              <a:ext uri="{FF2B5EF4-FFF2-40B4-BE49-F238E27FC236}">
                <a16:creationId xmlns:a16="http://schemas.microsoft.com/office/drawing/2014/main" id="{F95787FA-9BE4-DAB1-7CEA-D70863521F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C9C3A1-4295-46EC-A920-75FD0BB591F7}" type="slidenum">
              <a:rPr lang="en-NL" smtClean="0"/>
              <a:t>‹#›</a:t>
            </a:fld>
            <a:endParaRPr lang="en-NL"/>
          </a:p>
        </p:txBody>
      </p:sp>
    </p:spTree>
    <p:extLst>
      <p:ext uri="{BB962C8B-B14F-4D97-AF65-F5344CB8AC3E}">
        <p14:creationId xmlns:p14="http://schemas.microsoft.com/office/powerpoint/2010/main" val="227096462"/>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70" r:id="rId3"/>
    <p:sldLayoutId id="2147483671" r:id="rId4"/>
    <p:sldLayoutId id="2147483662" r:id="rId5"/>
    <p:sldLayoutId id="2147483663" r:id="rId6"/>
    <p:sldLayoutId id="2147483664" r:id="rId7"/>
    <p:sldLayoutId id="2147483667" r:id="rId8"/>
    <p:sldLayoutId id="2147483665" r:id="rId9"/>
    <p:sldLayoutId id="2147483652" r:id="rId10"/>
    <p:sldLayoutId id="2147483654" r:id="rId11"/>
    <p:sldLayoutId id="2147483668" r:id="rId12"/>
    <p:sldLayoutId id="2147483666"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360367"/>
      </p:ext>
    </p:extLst>
  </p:cSld>
  <p:clrMap bg1="lt1" tx1="dk1" bg2="lt2" tx2="dk2" accent1="accent1" accent2="accent2" accent3="accent3" accent4="accent4" accent5="accent5" accent6="accent6" hlink="hlink" folHlink="folHlink"/>
  <p:sldLayoutIdLst>
    <p:sldLayoutId id="2147483674"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D8995-4B95-D943-747F-8424A89519B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3315265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10194799"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How Packets Actually Travel: VXLAN Encapsulation</a:t>
            </a:r>
            <a:endParaRPr lang="en-US" sz="3200" dirty="0">
              <a:solidFill>
                <a:prstClr val="black"/>
              </a:solidFill>
              <a:latin typeface="Calibri" panose="020F0502020204030204"/>
            </a:endParaRPr>
          </a:p>
        </p:txBody>
      </p:sp>
      <p:sp>
        <p:nvSpPr>
          <p:cNvPr id="3" name="Text 1"/>
          <p:cNvSpPr/>
          <p:nvPr/>
        </p:nvSpPr>
        <p:spPr>
          <a:xfrm>
            <a:off x="508000" y="1883767"/>
            <a:ext cx="11399520" cy="230981"/>
          </a:xfrm>
          <a:prstGeom prst="rect">
            <a:avLst/>
          </a:prstGeom>
          <a:noFill/>
          <a:ln/>
        </p:spPr>
        <p:txBody>
          <a:bodyPr wrap="square" lIns="0" tIns="0" rIns="0" bIns="0" rtlCol="0" anchor="t"/>
          <a:lstStyle/>
          <a:p>
            <a:pPr defTabSz="1219170">
              <a:lnSpc>
                <a:spcPts val="1820"/>
              </a:lnSpc>
            </a:pPr>
            <a:r>
              <a:rPr lang="en-US" sz="1300" dirty="0">
                <a:solidFill>
                  <a:srgbClr val="C9D1D9"/>
                </a:solidFill>
                <a:latin typeface="Arial" pitchFamily="34" charset="0"/>
                <a:ea typeface="Arial" pitchFamily="34" charset="-122"/>
                <a:cs typeface="Arial" pitchFamily="34" charset="-120"/>
              </a:rPr>
              <a:t>Customer packets are wrapped in VXLAN headers and sent over Microsoft's physical network. Your "Layer 2" traffic is actually Layer 3+.</a:t>
            </a:r>
            <a:endParaRPr lang="en-US" sz="1300" dirty="0">
              <a:solidFill>
                <a:prstClr val="black"/>
              </a:solidFill>
              <a:latin typeface="Calibri" panose="020F0502020204030204"/>
            </a:endParaRPr>
          </a:p>
        </p:txBody>
      </p:sp>
      <p:sp>
        <p:nvSpPr>
          <p:cNvPr id="4" name="Text 2"/>
          <p:cNvSpPr/>
          <p:nvPr/>
        </p:nvSpPr>
        <p:spPr>
          <a:xfrm>
            <a:off x="508000" y="2368748"/>
            <a:ext cx="11399520" cy="195461"/>
          </a:xfrm>
          <a:prstGeom prst="rect">
            <a:avLst/>
          </a:prstGeom>
          <a:noFill/>
          <a:ln/>
        </p:spPr>
        <p:txBody>
          <a:bodyPr wrap="square" lIns="0" tIns="0" rIns="0" bIns="0" rtlCol="0" anchor="t"/>
          <a:lstStyle/>
          <a:p>
            <a:pPr defTabSz="1219170">
              <a:lnSpc>
                <a:spcPts val="1540"/>
              </a:lnSpc>
            </a:pPr>
            <a:r>
              <a:rPr lang="en-US" sz="1100" dirty="0">
                <a:solidFill>
                  <a:srgbClr val="8B949E"/>
                </a:solidFill>
                <a:latin typeface="Arial" pitchFamily="34" charset="0"/>
                <a:ea typeface="Arial" pitchFamily="34" charset="-122"/>
                <a:cs typeface="Arial" pitchFamily="34" charset="-120"/>
              </a:rPr>
              <a:t>Original Customer Packet:</a:t>
            </a:r>
            <a:endParaRPr lang="en-US" sz="1100" dirty="0">
              <a:solidFill>
                <a:prstClr val="black"/>
              </a:solidFill>
              <a:latin typeface="Calibri" panose="020F0502020204030204"/>
            </a:endParaRPr>
          </a:p>
        </p:txBody>
      </p:sp>
      <p:sp>
        <p:nvSpPr>
          <p:cNvPr id="5" name="Text 3"/>
          <p:cNvSpPr/>
          <p:nvPr/>
        </p:nvSpPr>
        <p:spPr>
          <a:xfrm>
            <a:off x="508001" y="2665810"/>
            <a:ext cx="1160065" cy="695721"/>
          </a:xfrm>
          <a:prstGeom prst="roundRect">
            <a:avLst>
              <a:gd name="adj" fmla="val 7302"/>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6" name="Text 4"/>
          <p:cNvSpPr/>
          <p:nvPr/>
        </p:nvSpPr>
        <p:spPr>
          <a:xfrm>
            <a:off x="762000" y="2818210"/>
            <a:ext cx="665107" cy="390921"/>
          </a:xfrm>
          <a:prstGeom prst="rect">
            <a:avLst/>
          </a:prstGeom>
          <a:noFill/>
          <a:ln/>
        </p:spPr>
        <p:txBody>
          <a:bodyPr wrap="square" lIns="0" tIns="0" rIns="0" bIns="0" rtlCol="0" anchor="t"/>
          <a:lstStyle/>
          <a:p>
            <a:pPr defTabSz="1219170">
              <a:lnSpc>
                <a:spcPts val="1540"/>
              </a:lnSpc>
            </a:pPr>
            <a:r>
              <a:rPr lang="en-US" sz="1100" dirty="0">
                <a:solidFill>
                  <a:srgbClr val="0D1117"/>
                </a:solidFill>
                <a:latin typeface="Arial" pitchFamily="34" charset="0"/>
                <a:ea typeface="Arial" pitchFamily="34" charset="-122"/>
                <a:cs typeface="Arial" pitchFamily="34" charset="-120"/>
              </a:rPr>
              <a:t>Customer</a:t>
            </a:r>
            <a:endParaRPr lang="en-US" sz="1100" dirty="0">
              <a:solidFill>
                <a:prstClr val="black"/>
              </a:solidFill>
              <a:latin typeface="Calibri" panose="020F0502020204030204"/>
            </a:endParaRPr>
          </a:p>
          <a:p>
            <a:pPr defTabSz="1219170">
              <a:lnSpc>
                <a:spcPts val="1540"/>
              </a:lnSpc>
            </a:pPr>
            <a:r>
              <a:rPr lang="en-US" sz="1100" dirty="0">
                <a:solidFill>
                  <a:srgbClr val="0D1117"/>
                </a:solidFill>
                <a:latin typeface="Arial" pitchFamily="34" charset="0"/>
                <a:ea typeface="Arial" pitchFamily="34" charset="-122"/>
                <a:cs typeface="Arial" pitchFamily="34" charset="-120"/>
              </a:rPr>
              <a:t>Ethernet</a:t>
            </a:r>
            <a:endParaRPr lang="en-US" sz="1100" dirty="0">
              <a:solidFill>
                <a:prstClr val="black"/>
              </a:solidFill>
              <a:latin typeface="Calibri" panose="020F0502020204030204"/>
            </a:endParaRPr>
          </a:p>
        </p:txBody>
      </p:sp>
      <p:sp>
        <p:nvSpPr>
          <p:cNvPr id="7" name="Text 5"/>
          <p:cNvSpPr/>
          <p:nvPr/>
        </p:nvSpPr>
        <p:spPr>
          <a:xfrm>
            <a:off x="1668066" y="2665810"/>
            <a:ext cx="1160065" cy="695721"/>
          </a:xfrm>
          <a:prstGeom prst="rect">
            <a:avLst/>
          </a:prstGeom>
          <a:solidFill>
            <a:srgbClr val="0099CC"/>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6"/>
          <p:cNvSpPr/>
          <p:nvPr/>
        </p:nvSpPr>
        <p:spPr>
          <a:xfrm>
            <a:off x="1922065" y="2818210"/>
            <a:ext cx="665107" cy="390921"/>
          </a:xfrm>
          <a:prstGeom prst="rect">
            <a:avLst/>
          </a:prstGeom>
          <a:noFill/>
          <a:ln/>
        </p:spPr>
        <p:txBody>
          <a:bodyPr wrap="square" lIns="0" tIns="0" rIns="0" bIns="0" rtlCol="0" anchor="t"/>
          <a:lstStyle/>
          <a:p>
            <a:pPr defTabSz="1219170">
              <a:lnSpc>
                <a:spcPts val="1540"/>
              </a:lnSpc>
            </a:pPr>
            <a:r>
              <a:rPr lang="en-US" sz="1100" dirty="0">
                <a:solidFill>
                  <a:srgbClr val="0D1117"/>
                </a:solidFill>
                <a:latin typeface="Arial" pitchFamily="34" charset="0"/>
                <a:ea typeface="Arial" pitchFamily="34" charset="-122"/>
                <a:cs typeface="Arial" pitchFamily="34" charset="-120"/>
              </a:rPr>
              <a:t>Customer</a:t>
            </a:r>
            <a:endParaRPr lang="en-US" sz="1100" dirty="0">
              <a:solidFill>
                <a:prstClr val="black"/>
              </a:solidFill>
              <a:latin typeface="Calibri" panose="020F0502020204030204"/>
            </a:endParaRPr>
          </a:p>
          <a:p>
            <a:pPr defTabSz="1219170">
              <a:lnSpc>
                <a:spcPts val="1540"/>
              </a:lnSpc>
            </a:pPr>
            <a:r>
              <a:rPr lang="en-US" sz="1100" dirty="0">
                <a:solidFill>
                  <a:srgbClr val="0D1117"/>
                </a:solidFill>
                <a:latin typeface="Arial" pitchFamily="34" charset="0"/>
                <a:ea typeface="Arial" pitchFamily="34" charset="-122"/>
                <a:cs typeface="Arial" pitchFamily="34" charset="-120"/>
              </a:rPr>
              <a:t>IP</a:t>
            </a:r>
            <a:endParaRPr lang="en-US" sz="1100" dirty="0">
              <a:solidFill>
                <a:prstClr val="black"/>
              </a:solidFill>
              <a:latin typeface="Calibri" panose="020F0502020204030204"/>
            </a:endParaRPr>
          </a:p>
        </p:txBody>
      </p:sp>
      <p:sp>
        <p:nvSpPr>
          <p:cNvPr id="9" name="Text 7"/>
          <p:cNvSpPr/>
          <p:nvPr/>
        </p:nvSpPr>
        <p:spPr>
          <a:xfrm>
            <a:off x="2828131" y="2763440"/>
            <a:ext cx="1043781" cy="500261"/>
          </a:xfrm>
          <a:prstGeom prst="rect">
            <a:avLst/>
          </a:prstGeom>
          <a:solidFill>
            <a:srgbClr val="006699"/>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3082132" y="2915840"/>
            <a:ext cx="546497" cy="195461"/>
          </a:xfrm>
          <a:prstGeom prst="rect">
            <a:avLst/>
          </a:prstGeom>
          <a:noFill/>
          <a:ln/>
        </p:spPr>
        <p:txBody>
          <a:bodyPr wrap="square" lIns="0" tIns="0" rIns="0" bIns="0" rtlCol="0" anchor="t"/>
          <a:lstStyle/>
          <a:p>
            <a:pPr defTabSz="1219170">
              <a:lnSpc>
                <a:spcPts val="1540"/>
              </a:lnSpc>
            </a:pPr>
            <a:r>
              <a:rPr lang="en-US" sz="1100" b="1" dirty="0">
                <a:solidFill>
                  <a:srgbClr val="E6EDF3"/>
                </a:solidFill>
                <a:latin typeface="Arial" pitchFamily="34" charset="0"/>
                <a:ea typeface="Arial" pitchFamily="34" charset="-122"/>
                <a:cs typeface="Arial" pitchFamily="34" charset="-120"/>
              </a:rPr>
              <a:t>Payload</a:t>
            </a:r>
            <a:endParaRPr lang="en-US" sz="1100" dirty="0">
              <a:solidFill>
                <a:prstClr val="black"/>
              </a:solidFill>
              <a:latin typeface="Calibri" panose="020F0502020204030204"/>
            </a:endParaRPr>
          </a:p>
        </p:txBody>
      </p:sp>
      <p:sp>
        <p:nvSpPr>
          <p:cNvPr id="11" name="Text 9"/>
          <p:cNvSpPr/>
          <p:nvPr/>
        </p:nvSpPr>
        <p:spPr>
          <a:xfrm>
            <a:off x="508000" y="3564731"/>
            <a:ext cx="11399520" cy="195461"/>
          </a:xfrm>
          <a:prstGeom prst="rect">
            <a:avLst/>
          </a:prstGeom>
          <a:noFill/>
          <a:ln/>
        </p:spPr>
        <p:txBody>
          <a:bodyPr wrap="square" lIns="0" tIns="0" rIns="0" bIns="0" rtlCol="0" anchor="t"/>
          <a:lstStyle/>
          <a:p>
            <a:pPr defTabSz="1219170">
              <a:lnSpc>
                <a:spcPts val="1540"/>
              </a:lnSpc>
              <a:spcBef>
                <a:spcPts val="800"/>
              </a:spcBef>
            </a:pPr>
            <a:r>
              <a:rPr lang="en-US" sz="1100" dirty="0">
                <a:solidFill>
                  <a:srgbClr val="8B949E"/>
                </a:solidFill>
                <a:latin typeface="Arial" pitchFamily="34" charset="0"/>
                <a:ea typeface="Arial" pitchFamily="34" charset="-122"/>
                <a:cs typeface="Arial" pitchFamily="34" charset="-120"/>
              </a:rPr>
              <a:t>After VXLAN Encapsulation:</a:t>
            </a:r>
            <a:endParaRPr lang="en-US" sz="1100" dirty="0">
              <a:solidFill>
                <a:prstClr val="black"/>
              </a:solidFill>
              <a:latin typeface="Calibri" panose="020F0502020204030204"/>
            </a:endParaRPr>
          </a:p>
        </p:txBody>
      </p:sp>
      <p:sp>
        <p:nvSpPr>
          <p:cNvPr id="12" name="Text 10"/>
          <p:cNvSpPr/>
          <p:nvPr/>
        </p:nvSpPr>
        <p:spPr>
          <a:xfrm>
            <a:off x="508000" y="3861792"/>
            <a:ext cx="870744" cy="660400"/>
          </a:xfrm>
          <a:prstGeom prst="roundRect">
            <a:avLst>
              <a:gd name="adj" fmla="val 7692"/>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685801" y="4014192"/>
            <a:ext cx="525447" cy="355600"/>
          </a:xfrm>
          <a:prstGeom prst="rect">
            <a:avLst/>
          </a:prstGeom>
          <a:noFill/>
          <a:ln/>
        </p:spPr>
        <p:txBody>
          <a:bodyPr wrap="square" lIns="0" tIns="0" rIns="0" bIns="0" rtlCol="0" anchor="t"/>
          <a:lstStyle/>
          <a:p>
            <a:pPr defTabSz="1219170">
              <a:lnSpc>
                <a:spcPts val="1400"/>
              </a:lnSpc>
            </a:pPr>
            <a:r>
              <a:rPr lang="en-US" sz="1000" dirty="0">
                <a:solidFill>
                  <a:srgbClr val="0D1117"/>
                </a:solidFill>
                <a:latin typeface="Arial" pitchFamily="34" charset="0"/>
                <a:ea typeface="Arial" pitchFamily="34" charset="-122"/>
                <a:cs typeface="Arial" pitchFamily="34" charset="-120"/>
              </a:rPr>
              <a:t>Outer</a:t>
            </a:r>
            <a:endParaRPr lang="en-US" sz="1000" dirty="0">
              <a:solidFill>
                <a:prstClr val="black"/>
              </a:solidFill>
              <a:latin typeface="Calibri" panose="020F0502020204030204"/>
            </a:endParaRPr>
          </a:p>
          <a:p>
            <a:pPr defTabSz="1219170">
              <a:lnSpc>
                <a:spcPts val="1400"/>
              </a:lnSpc>
            </a:pPr>
            <a:r>
              <a:rPr lang="en-US" sz="1000" dirty="0">
                <a:solidFill>
                  <a:srgbClr val="0D1117"/>
                </a:solidFill>
                <a:latin typeface="Arial" pitchFamily="34" charset="0"/>
                <a:ea typeface="Arial" pitchFamily="34" charset="-122"/>
                <a:cs typeface="Arial" pitchFamily="34" charset="-120"/>
              </a:rPr>
              <a:t>Ethernet</a:t>
            </a:r>
            <a:endParaRPr lang="en-US" sz="1000" dirty="0">
              <a:solidFill>
                <a:prstClr val="black"/>
              </a:solidFill>
              <a:latin typeface="Calibri" panose="020F0502020204030204"/>
            </a:endParaRPr>
          </a:p>
        </p:txBody>
      </p:sp>
      <p:sp>
        <p:nvSpPr>
          <p:cNvPr id="14" name="Text 12"/>
          <p:cNvSpPr/>
          <p:nvPr/>
        </p:nvSpPr>
        <p:spPr>
          <a:xfrm>
            <a:off x="1378745" y="3861792"/>
            <a:ext cx="924719" cy="660400"/>
          </a:xfrm>
          <a:prstGeom prst="rect">
            <a:avLst/>
          </a:prstGeom>
          <a:solidFill>
            <a:srgbClr val="CC5555"/>
          </a:solidFill>
          <a:ln/>
        </p:spPr>
        <p:txBody>
          <a:bodyPr wrap="square" rtlCol="0" anchor="ctr"/>
          <a:lstStyle/>
          <a:p>
            <a:pPr defTabSz="1219170"/>
            <a:endParaRPr lang="en-US" sz="2400" dirty="0">
              <a:solidFill>
                <a:prstClr val="black"/>
              </a:solidFill>
              <a:latin typeface="Calibri" panose="020F0502020204030204"/>
            </a:endParaRPr>
          </a:p>
        </p:txBody>
      </p:sp>
      <p:sp>
        <p:nvSpPr>
          <p:cNvPr id="15" name="Text 13"/>
          <p:cNvSpPr/>
          <p:nvPr/>
        </p:nvSpPr>
        <p:spPr>
          <a:xfrm>
            <a:off x="1556544" y="4014192"/>
            <a:ext cx="580501" cy="355600"/>
          </a:xfrm>
          <a:prstGeom prst="rect">
            <a:avLst/>
          </a:prstGeom>
          <a:noFill/>
          <a:ln/>
        </p:spPr>
        <p:txBody>
          <a:bodyPr wrap="square" lIns="0" tIns="0" rIns="0" bIns="0" rtlCol="0" anchor="t"/>
          <a:lstStyle/>
          <a:p>
            <a:pPr defTabSz="1219170">
              <a:lnSpc>
                <a:spcPts val="1400"/>
              </a:lnSpc>
            </a:pPr>
            <a:r>
              <a:rPr lang="en-US" sz="1000" dirty="0">
                <a:solidFill>
                  <a:srgbClr val="0D1117"/>
                </a:solidFill>
                <a:latin typeface="Arial" pitchFamily="34" charset="0"/>
                <a:ea typeface="Arial" pitchFamily="34" charset="-122"/>
                <a:cs typeface="Arial" pitchFamily="34" charset="-120"/>
              </a:rPr>
              <a:t>Outer IP</a:t>
            </a:r>
            <a:endParaRPr lang="en-US" sz="1000" dirty="0">
              <a:solidFill>
                <a:prstClr val="black"/>
              </a:solidFill>
              <a:latin typeface="Calibri" panose="020F0502020204030204"/>
            </a:endParaRPr>
          </a:p>
          <a:p>
            <a:pPr defTabSz="1219170">
              <a:lnSpc>
                <a:spcPts val="1400"/>
              </a:lnSpc>
            </a:pPr>
            <a:r>
              <a:rPr lang="en-US" sz="1000" dirty="0">
                <a:solidFill>
                  <a:srgbClr val="0D1117"/>
                </a:solidFill>
                <a:latin typeface="Arial" pitchFamily="34" charset="0"/>
                <a:ea typeface="Arial" pitchFamily="34" charset="-122"/>
                <a:cs typeface="Arial" pitchFamily="34" charset="-120"/>
              </a:rPr>
              <a:t>(Host PA)</a:t>
            </a:r>
            <a:endParaRPr lang="en-US" sz="1000" dirty="0">
              <a:solidFill>
                <a:prstClr val="black"/>
              </a:solidFill>
              <a:latin typeface="Calibri" panose="020F0502020204030204"/>
            </a:endParaRPr>
          </a:p>
        </p:txBody>
      </p:sp>
      <p:sp>
        <p:nvSpPr>
          <p:cNvPr id="16" name="Text 14"/>
          <p:cNvSpPr/>
          <p:nvPr/>
        </p:nvSpPr>
        <p:spPr>
          <a:xfrm>
            <a:off x="2303463" y="3861792"/>
            <a:ext cx="638175" cy="660400"/>
          </a:xfrm>
          <a:prstGeom prst="rect">
            <a:avLst/>
          </a:prstGeom>
          <a:solidFill>
            <a:srgbClr val="994444"/>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2481263" y="4014192"/>
            <a:ext cx="288227" cy="355600"/>
          </a:xfrm>
          <a:prstGeom prst="rect">
            <a:avLst/>
          </a:prstGeom>
          <a:noFill/>
          <a:ln/>
        </p:spPr>
        <p:txBody>
          <a:bodyPr wrap="square" lIns="0" tIns="0" rIns="0" bIns="0" rtlCol="0" anchor="t"/>
          <a:lstStyle/>
          <a:p>
            <a:pPr defTabSz="1219170">
              <a:lnSpc>
                <a:spcPts val="1400"/>
              </a:lnSpc>
            </a:pPr>
            <a:r>
              <a:rPr lang="en-US" sz="1000" dirty="0">
                <a:solidFill>
                  <a:srgbClr val="E6EDF3"/>
                </a:solidFill>
                <a:latin typeface="Arial" pitchFamily="34" charset="0"/>
                <a:ea typeface="Arial" pitchFamily="34" charset="-122"/>
                <a:cs typeface="Arial" pitchFamily="34" charset="-120"/>
              </a:rPr>
              <a:t>UDP</a:t>
            </a:r>
            <a:endParaRPr lang="en-US" sz="1000" dirty="0">
              <a:solidFill>
                <a:prstClr val="black"/>
              </a:solidFill>
              <a:latin typeface="Calibri" panose="020F0502020204030204"/>
            </a:endParaRPr>
          </a:p>
          <a:p>
            <a:pPr defTabSz="1219170">
              <a:lnSpc>
                <a:spcPts val="1400"/>
              </a:lnSpc>
            </a:pPr>
            <a:r>
              <a:rPr lang="en-US" sz="1000" dirty="0">
                <a:solidFill>
                  <a:srgbClr val="E6EDF3"/>
                </a:solidFill>
                <a:latin typeface="Arial" pitchFamily="34" charset="0"/>
                <a:ea typeface="Arial" pitchFamily="34" charset="-122"/>
                <a:cs typeface="Arial" pitchFamily="34" charset="-120"/>
              </a:rPr>
              <a:t>4789</a:t>
            </a:r>
            <a:endParaRPr lang="en-US" sz="1000" dirty="0">
              <a:solidFill>
                <a:prstClr val="black"/>
              </a:solidFill>
              <a:latin typeface="Calibri" panose="020F0502020204030204"/>
            </a:endParaRPr>
          </a:p>
        </p:txBody>
      </p:sp>
      <p:sp>
        <p:nvSpPr>
          <p:cNvPr id="18" name="Text 16"/>
          <p:cNvSpPr/>
          <p:nvPr/>
        </p:nvSpPr>
        <p:spPr>
          <a:xfrm>
            <a:off x="2941638" y="3861792"/>
            <a:ext cx="786209" cy="660400"/>
          </a:xfrm>
          <a:prstGeom prst="rect">
            <a:avLst/>
          </a:prstGeom>
          <a:solidFill>
            <a:srgbClr val="663333"/>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3119438" y="4014192"/>
            <a:ext cx="439221" cy="355600"/>
          </a:xfrm>
          <a:prstGeom prst="rect">
            <a:avLst/>
          </a:prstGeom>
          <a:noFill/>
          <a:ln/>
        </p:spPr>
        <p:txBody>
          <a:bodyPr wrap="square" lIns="0" tIns="0" rIns="0" bIns="0" rtlCol="0" anchor="t"/>
          <a:lstStyle/>
          <a:p>
            <a:pPr defTabSz="1219170">
              <a:lnSpc>
                <a:spcPts val="1400"/>
              </a:lnSpc>
            </a:pPr>
            <a:r>
              <a:rPr lang="en-US" sz="1000" dirty="0">
                <a:solidFill>
                  <a:srgbClr val="E6EDF3"/>
                </a:solidFill>
                <a:latin typeface="Arial" pitchFamily="34" charset="0"/>
                <a:ea typeface="Arial" pitchFamily="34" charset="-122"/>
                <a:cs typeface="Arial" pitchFamily="34" charset="-120"/>
              </a:rPr>
              <a:t>VXLAN</a:t>
            </a:r>
            <a:endParaRPr lang="en-US" sz="1000" dirty="0">
              <a:solidFill>
                <a:prstClr val="black"/>
              </a:solidFill>
              <a:latin typeface="Calibri" panose="020F0502020204030204"/>
            </a:endParaRPr>
          </a:p>
          <a:p>
            <a:pPr defTabSz="1219170">
              <a:lnSpc>
                <a:spcPts val="1400"/>
              </a:lnSpc>
            </a:pPr>
            <a:r>
              <a:rPr lang="en-US" sz="1000" dirty="0">
                <a:solidFill>
                  <a:srgbClr val="E6EDF3"/>
                </a:solidFill>
                <a:latin typeface="Arial" pitchFamily="34" charset="0"/>
                <a:ea typeface="Arial" pitchFamily="34" charset="-122"/>
                <a:cs typeface="Arial" pitchFamily="34" charset="-120"/>
              </a:rPr>
              <a:t>VNI</a:t>
            </a:r>
            <a:endParaRPr lang="en-US" sz="1000" dirty="0">
              <a:solidFill>
                <a:prstClr val="black"/>
              </a:solidFill>
              <a:latin typeface="Calibri" panose="020F0502020204030204"/>
            </a:endParaRPr>
          </a:p>
        </p:txBody>
      </p:sp>
      <p:sp>
        <p:nvSpPr>
          <p:cNvPr id="20" name="Text 18"/>
          <p:cNvSpPr/>
          <p:nvPr/>
        </p:nvSpPr>
        <p:spPr>
          <a:xfrm>
            <a:off x="3727847" y="3861792"/>
            <a:ext cx="666155" cy="660400"/>
          </a:xfrm>
          <a:prstGeom prst="rect">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Text 19"/>
          <p:cNvSpPr/>
          <p:nvPr/>
        </p:nvSpPr>
        <p:spPr>
          <a:xfrm>
            <a:off x="3905647" y="4014192"/>
            <a:ext cx="316765" cy="355600"/>
          </a:xfrm>
          <a:prstGeom prst="rect">
            <a:avLst/>
          </a:prstGeom>
          <a:noFill/>
          <a:ln/>
        </p:spPr>
        <p:txBody>
          <a:bodyPr wrap="square" lIns="0" tIns="0" rIns="0" bIns="0" rtlCol="0" anchor="t"/>
          <a:lstStyle/>
          <a:p>
            <a:pPr defTabSz="1219170">
              <a:lnSpc>
                <a:spcPts val="1400"/>
              </a:lnSpc>
            </a:pPr>
            <a:r>
              <a:rPr lang="en-US" sz="1000" dirty="0">
                <a:solidFill>
                  <a:srgbClr val="0D1117"/>
                </a:solidFill>
                <a:latin typeface="Arial" pitchFamily="34" charset="0"/>
                <a:ea typeface="Arial" pitchFamily="34" charset="-122"/>
                <a:cs typeface="Arial" pitchFamily="34" charset="-120"/>
              </a:rPr>
              <a:t>Inner</a:t>
            </a:r>
            <a:endParaRPr lang="en-US" sz="1000" dirty="0">
              <a:solidFill>
                <a:prstClr val="black"/>
              </a:solidFill>
              <a:latin typeface="Calibri" panose="020F0502020204030204"/>
            </a:endParaRPr>
          </a:p>
          <a:p>
            <a:pPr defTabSz="1219170">
              <a:lnSpc>
                <a:spcPts val="1400"/>
              </a:lnSpc>
            </a:pPr>
            <a:r>
              <a:rPr lang="en-US" sz="1000" dirty="0">
                <a:solidFill>
                  <a:srgbClr val="0D1117"/>
                </a:solidFill>
                <a:latin typeface="Arial" pitchFamily="34" charset="0"/>
                <a:ea typeface="Arial" pitchFamily="34" charset="-122"/>
                <a:cs typeface="Arial" pitchFamily="34" charset="-120"/>
              </a:rPr>
              <a:t>Eth</a:t>
            </a:r>
            <a:endParaRPr lang="en-US" sz="1000" dirty="0">
              <a:solidFill>
                <a:prstClr val="black"/>
              </a:solidFill>
              <a:latin typeface="Calibri" panose="020F0502020204030204"/>
            </a:endParaRPr>
          </a:p>
        </p:txBody>
      </p:sp>
      <p:sp>
        <p:nvSpPr>
          <p:cNvPr id="22" name="Text 20"/>
          <p:cNvSpPr/>
          <p:nvPr/>
        </p:nvSpPr>
        <p:spPr>
          <a:xfrm>
            <a:off x="4394001" y="3861792"/>
            <a:ext cx="666155" cy="660400"/>
          </a:xfrm>
          <a:prstGeom prst="rect">
            <a:avLst/>
          </a:prstGeom>
          <a:solidFill>
            <a:srgbClr val="0099CC"/>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1"/>
          <p:cNvSpPr/>
          <p:nvPr/>
        </p:nvSpPr>
        <p:spPr>
          <a:xfrm>
            <a:off x="4571802" y="4014192"/>
            <a:ext cx="316765" cy="355600"/>
          </a:xfrm>
          <a:prstGeom prst="rect">
            <a:avLst/>
          </a:prstGeom>
          <a:noFill/>
          <a:ln/>
        </p:spPr>
        <p:txBody>
          <a:bodyPr wrap="square" lIns="0" tIns="0" rIns="0" bIns="0" rtlCol="0" anchor="t"/>
          <a:lstStyle/>
          <a:p>
            <a:pPr defTabSz="1219170">
              <a:lnSpc>
                <a:spcPts val="1400"/>
              </a:lnSpc>
            </a:pPr>
            <a:r>
              <a:rPr lang="en-US" sz="1000" dirty="0">
                <a:solidFill>
                  <a:srgbClr val="0D1117"/>
                </a:solidFill>
                <a:latin typeface="Arial" pitchFamily="34" charset="0"/>
                <a:ea typeface="Arial" pitchFamily="34" charset="-122"/>
                <a:cs typeface="Arial" pitchFamily="34" charset="-120"/>
              </a:rPr>
              <a:t>Inner</a:t>
            </a:r>
            <a:endParaRPr lang="en-US" sz="1000" dirty="0">
              <a:solidFill>
                <a:prstClr val="black"/>
              </a:solidFill>
              <a:latin typeface="Calibri" panose="020F0502020204030204"/>
            </a:endParaRPr>
          </a:p>
          <a:p>
            <a:pPr defTabSz="1219170">
              <a:lnSpc>
                <a:spcPts val="1400"/>
              </a:lnSpc>
            </a:pPr>
            <a:r>
              <a:rPr lang="en-US" sz="1000" dirty="0">
                <a:solidFill>
                  <a:srgbClr val="0D1117"/>
                </a:solidFill>
                <a:latin typeface="Arial" pitchFamily="34" charset="0"/>
                <a:ea typeface="Arial" pitchFamily="34" charset="-122"/>
                <a:cs typeface="Arial" pitchFamily="34" charset="-120"/>
              </a:rPr>
              <a:t>IP</a:t>
            </a:r>
            <a:endParaRPr lang="en-US" sz="1000" dirty="0">
              <a:solidFill>
                <a:prstClr val="black"/>
              </a:solidFill>
              <a:latin typeface="Calibri" panose="020F0502020204030204"/>
            </a:endParaRPr>
          </a:p>
        </p:txBody>
      </p:sp>
      <p:sp>
        <p:nvSpPr>
          <p:cNvPr id="24" name="Text 22"/>
          <p:cNvSpPr/>
          <p:nvPr/>
        </p:nvSpPr>
        <p:spPr>
          <a:xfrm>
            <a:off x="5060157" y="3950692"/>
            <a:ext cx="842764" cy="482600"/>
          </a:xfrm>
          <a:prstGeom prst="rect">
            <a:avLst/>
          </a:prstGeom>
          <a:solidFill>
            <a:srgbClr val="006699"/>
          </a:solidFill>
          <a:ln/>
        </p:spPr>
        <p:txBody>
          <a:bodyPr wrap="square" rtlCol="0" anchor="ctr"/>
          <a:lstStyle/>
          <a:p>
            <a:pPr defTabSz="1219170"/>
            <a:endParaRPr lang="en-US" sz="2400" dirty="0">
              <a:solidFill>
                <a:prstClr val="black"/>
              </a:solidFill>
              <a:latin typeface="Calibri" panose="020F0502020204030204"/>
            </a:endParaRPr>
          </a:p>
        </p:txBody>
      </p:sp>
      <p:sp>
        <p:nvSpPr>
          <p:cNvPr id="25" name="Text 23"/>
          <p:cNvSpPr/>
          <p:nvPr/>
        </p:nvSpPr>
        <p:spPr>
          <a:xfrm>
            <a:off x="5237957" y="4103092"/>
            <a:ext cx="496908" cy="177800"/>
          </a:xfrm>
          <a:prstGeom prst="rect">
            <a:avLst/>
          </a:prstGeom>
          <a:noFill/>
          <a:ln/>
        </p:spPr>
        <p:txBody>
          <a:bodyPr wrap="square" lIns="0" tIns="0" rIns="0" bIns="0" rtlCol="0" anchor="t"/>
          <a:lstStyle/>
          <a:p>
            <a:pPr defTabSz="1219170">
              <a:lnSpc>
                <a:spcPts val="1400"/>
              </a:lnSpc>
            </a:pPr>
            <a:r>
              <a:rPr lang="en-US" sz="1000" b="1" dirty="0">
                <a:solidFill>
                  <a:srgbClr val="E6EDF3"/>
                </a:solidFill>
                <a:latin typeface="Arial" pitchFamily="34" charset="0"/>
                <a:ea typeface="Arial" pitchFamily="34" charset="-122"/>
                <a:cs typeface="Arial" pitchFamily="34" charset="-120"/>
              </a:rPr>
              <a:t>Payload</a:t>
            </a:r>
            <a:endParaRPr lang="en-US" sz="1000" dirty="0">
              <a:solidFill>
                <a:prstClr val="black"/>
              </a:solidFill>
              <a:latin typeface="Calibri" panose="020F0502020204030204"/>
            </a:endParaRPr>
          </a:p>
        </p:txBody>
      </p:sp>
      <p:sp>
        <p:nvSpPr>
          <p:cNvPr id="26" name="Text 24"/>
          <p:cNvSpPr/>
          <p:nvPr/>
        </p:nvSpPr>
        <p:spPr>
          <a:xfrm>
            <a:off x="508000" y="4928592"/>
            <a:ext cx="5435600" cy="833040"/>
          </a:xfrm>
          <a:prstGeom prst="roundRect">
            <a:avLst>
              <a:gd name="adj" fmla="val 914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7" name="Text 25"/>
          <p:cNvSpPr/>
          <p:nvPr/>
        </p:nvSpPr>
        <p:spPr>
          <a:xfrm>
            <a:off x="736600" y="5106392"/>
            <a:ext cx="5077968" cy="213320"/>
          </a:xfrm>
          <a:prstGeom prst="rect">
            <a:avLst/>
          </a:prstGeom>
          <a:noFill/>
          <a:ln/>
        </p:spPr>
        <p:txBody>
          <a:bodyPr wrap="square" lIns="0" tIns="0" rIns="0" bIns="0" rtlCol="0" anchor="t"/>
          <a:lstStyle/>
          <a:p>
            <a:pPr defTabSz="1219170">
              <a:lnSpc>
                <a:spcPts val="1680"/>
              </a:lnSpc>
              <a:spcAft>
                <a:spcPts val="400"/>
              </a:spcAft>
            </a:pPr>
            <a:r>
              <a:rPr lang="en-US" sz="1200" b="1" dirty="0">
                <a:solidFill>
                  <a:srgbClr val="FF6B6B"/>
                </a:solidFill>
                <a:latin typeface="Arial" pitchFamily="34" charset="0"/>
                <a:ea typeface="Arial" pitchFamily="34" charset="-122"/>
                <a:cs typeface="Arial" pitchFamily="34" charset="-120"/>
              </a:rPr>
              <a:t>MTU Impact</a:t>
            </a:r>
            <a:endParaRPr lang="en-US" sz="1200" dirty="0">
              <a:solidFill>
                <a:prstClr val="black"/>
              </a:solidFill>
              <a:latin typeface="Calibri" panose="020F0502020204030204"/>
            </a:endParaRPr>
          </a:p>
        </p:txBody>
      </p:sp>
      <p:sp>
        <p:nvSpPr>
          <p:cNvPr id="28" name="Text 26"/>
          <p:cNvSpPr/>
          <p:nvPr/>
        </p:nvSpPr>
        <p:spPr>
          <a:xfrm>
            <a:off x="736600" y="5370512"/>
            <a:ext cx="5077968"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Internal Azure MTU is </a:t>
            </a:r>
            <a:r>
              <a:rPr lang="en-US" sz="1200" b="1" dirty="0">
                <a:solidFill>
                  <a:srgbClr val="C9D1D9"/>
                </a:solidFill>
                <a:latin typeface="Arial" pitchFamily="34" charset="0"/>
                <a:ea typeface="Arial" pitchFamily="34" charset="-122"/>
                <a:cs typeface="Arial" pitchFamily="34" charset="-120"/>
              </a:rPr>
              <a:t>1400</a:t>
            </a:r>
            <a:r>
              <a:rPr lang="en-US" sz="1200" dirty="0">
                <a:solidFill>
                  <a:srgbClr val="C9D1D9"/>
                </a:solidFill>
                <a:latin typeface="Arial" pitchFamily="34" charset="0"/>
                <a:ea typeface="Arial" pitchFamily="34" charset="-122"/>
                <a:cs typeface="Arial" pitchFamily="34" charset="-120"/>
              </a:rPr>
              <a:t> (not 1500) due to encapsulation overhead</a:t>
            </a:r>
            <a:endParaRPr lang="en-US" sz="1200" dirty="0">
              <a:solidFill>
                <a:prstClr val="black"/>
              </a:solidFill>
              <a:latin typeface="Calibri" panose="020F0502020204030204"/>
            </a:endParaRPr>
          </a:p>
        </p:txBody>
      </p:sp>
      <p:sp>
        <p:nvSpPr>
          <p:cNvPr id="29" name="Text 27"/>
          <p:cNvSpPr/>
          <p:nvPr/>
        </p:nvSpPr>
        <p:spPr>
          <a:xfrm>
            <a:off x="6248400" y="4928592"/>
            <a:ext cx="5435600" cy="833040"/>
          </a:xfrm>
          <a:prstGeom prst="roundRect">
            <a:avLst>
              <a:gd name="adj" fmla="val 914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30" name="Text 28"/>
          <p:cNvSpPr/>
          <p:nvPr/>
        </p:nvSpPr>
        <p:spPr>
          <a:xfrm>
            <a:off x="6477000" y="5106392"/>
            <a:ext cx="5077968" cy="213320"/>
          </a:xfrm>
          <a:prstGeom prst="rect">
            <a:avLst/>
          </a:prstGeom>
          <a:noFill/>
          <a:ln/>
        </p:spPr>
        <p:txBody>
          <a:bodyPr wrap="square" lIns="0" tIns="0" rIns="0" bIns="0" rtlCol="0" anchor="t"/>
          <a:lstStyle/>
          <a:p>
            <a:pPr defTabSz="1219170">
              <a:lnSpc>
                <a:spcPts val="1680"/>
              </a:lnSpc>
              <a:spcAft>
                <a:spcPts val="400"/>
              </a:spcAft>
            </a:pPr>
            <a:r>
              <a:rPr lang="en-US" sz="1200" b="1" dirty="0">
                <a:solidFill>
                  <a:srgbClr val="00D4FF"/>
                </a:solidFill>
                <a:latin typeface="Arial" pitchFamily="34" charset="0"/>
                <a:ea typeface="Arial" pitchFamily="34" charset="-122"/>
                <a:cs typeface="Arial" pitchFamily="34" charset="-120"/>
              </a:rPr>
              <a:t>VNI = 24-bit</a:t>
            </a:r>
            <a:endParaRPr lang="en-US" sz="1200" dirty="0">
              <a:solidFill>
                <a:prstClr val="black"/>
              </a:solidFill>
              <a:latin typeface="Calibri" panose="020F0502020204030204"/>
            </a:endParaRPr>
          </a:p>
        </p:txBody>
      </p:sp>
      <p:sp>
        <p:nvSpPr>
          <p:cNvPr id="31" name="Text 29"/>
          <p:cNvSpPr/>
          <p:nvPr/>
        </p:nvSpPr>
        <p:spPr>
          <a:xfrm>
            <a:off x="6477000" y="5370512"/>
            <a:ext cx="5077968"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~16 million virtual networks vs. 4,096 VLANs</a:t>
            </a:r>
            <a:endParaRPr lang="en-US" sz="1200" dirty="0">
              <a:solidFill>
                <a:prstClr val="black"/>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c3c41003.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326856" y="2442369"/>
            <a:ext cx="1538288" cy="452040"/>
          </a:xfrm>
          <a:prstGeom prst="roundRect">
            <a:avLst>
              <a:gd name="adj" fmla="val 1123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622370" y="2543969"/>
            <a:ext cx="947261"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MYTH #2</a:t>
            </a:r>
            <a:endParaRPr lang="en-US" sz="1400" dirty="0">
              <a:solidFill>
                <a:prstClr val="black"/>
              </a:solidFill>
              <a:latin typeface="Calibri" panose="020F0502020204030204"/>
            </a:endParaRPr>
          </a:p>
        </p:txBody>
      </p:sp>
      <p:sp>
        <p:nvSpPr>
          <p:cNvPr id="5" name="Text 2"/>
          <p:cNvSpPr/>
          <p:nvPr/>
        </p:nvSpPr>
        <p:spPr>
          <a:xfrm>
            <a:off x="2073783" y="3199210"/>
            <a:ext cx="8044435"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"Subnets are Broadcast Domains"</a:t>
            </a:r>
            <a:endParaRPr lang="en-US" sz="3800" dirty="0">
              <a:solidFill>
                <a:prstClr val="black"/>
              </a:solidFill>
              <a:latin typeface="Calibri" panose="020F0502020204030204"/>
            </a:endParaRPr>
          </a:p>
        </p:txBody>
      </p:sp>
      <p:sp>
        <p:nvSpPr>
          <p:cNvPr id="6" name="Text 3"/>
          <p:cNvSpPr/>
          <p:nvPr/>
        </p:nvSpPr>
        <p:spPr>
          <a:xfrm>
            <a:off x="4033887" y="4131272"/>
            <a:ext cx="4124028"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No broadcast. No multicast. No L2 switching.</a:t>
            </a:r>
            <a:endParaRPr lang="en-US" sz="1600" dirty="0">
              <a:solidFill>
                <a:prstClr val="black"/>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6904483"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What Azure VNets Block by Design</a:t>
            </a:r>
            <a:endParaRPr lang="en-US" sz="3200" dirty="0">
              <a:solidFill>
                <a:prstClr val="black"/>
              </a:solidFill>
              <a:latin typeface="Calibri" panose="020F0502020204030204"/>
            </a:endParaRPr>
          </a:p>
        </p:txBody>
      </p:sp>
      <p:sp>
        <p:nvSpPr>
          <p:cNvPr id="3" name="Text 1"/>
          <p:cNvSpPr/>
          <p:nvPr/>
        </p:nvSpPr>
        <p:spPr>
          <a:xfrm>
            <a:off x="508000" y="1675408"/>
            <a:ext cx="5492496" cy="230981"/>
          </a:xfrm>
          <a:prstGeom prst="rect">
            <a:avLst/>
          </a:prstGeom>
          <a:noFill/>
          <a:ln/>
        </p:spPr>
        <p:txBody>
          <a:bodyPr wrap="square" lIns="0" tIns="0" rIns="0" bIns="0" rtlCol="0" anchor="t"/>
          <a:lstStyle/>
          <a:p>
            <a:pPr defTabSz="1219170">
              <a:lnSpc>
                <a:spcPts val="1820"/>
              </a:lnSpc>
              <a:spcAft>
                <a:spcPts val="800"/>
              </a:spcAft>
            </a:pPr>
            <a:r>
              <a:rPr lang="en-US" sz="1300" b="1" dirty="0">
                <a:solidFill>
                  <a:srgbClr val="FF6B6B"/>
                </a:solidFill>
                <a:latin typeface="Arial" pitchFamily="34" charset="0"/>
                <a:ea typeface="Arial" pitchFamily="34" charset="-122"/>
                <a:cs typeface="Arial" pitchFamily="34" charset="-120"/>
              </a:rPr>
              <a:t>BLOCKED TRAFFIC TYPES</a:t>
            </a:r>
            <a:endParaRPr lang="en-US" sz="1300" dirty="0">
              <a:solidFill>
                <a:prstClr val="black"/>
              </a:solidFill>
              <a:latin typeface="Calibri" panose="020F0502020204030204"/>
            </a:endParaRPr>
          </a:p>
        </p:txBody>
      </p:sp>
      <p:sp>
        <p:nvSpPr>
          <p:cNvPr id="4" name="Text 2"/>
          <p:cNvSpPr/>
          <p:nvPr/>
        </p:nvSpPr>
        <p:spPr>
          <a:xfrm>
            <a:off x="508000" y="2160390"/>
            <a:ext cx="5384800" cy="639961"/>
          </a:xfrm>
          <a:prstGeom prst="roundRect">
            <a:avLst>
              <a:gd name="adj" fmla="val 1190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Shape 3"/>
          <p:cNvSpPr/>
          <p:nvPr/>
        </p:nvSpPr>
        <p:spPr>
          <a:xfrm>
            <a:off x="527051" y="2160390"/>
            <a:ext cx="0" cy="6399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6" name="Text 4"/>
          <p:cNvSpPr/>
          <p:nvPr/>
        </p:nvSpPr>
        <p:spPr>
          <a:xfrm>
            <a:off x="749300" y="2338190"/>
            <a:ext cx="173664" cy="284361"/>
          </a:xfrm>
          <a:prstGeom prst="rect">
            <a:avLst/>
          </a:prstGeom>
          <a:noFill/>
          <a:ln/>
        </p:spPr>
        <p:txBody>
          <a:bodyPr wrap="square" lIns="0" tIns="0" rIns="0" bIns="0" rtlCol="0" anchor="t"/>
          <a:lstStyle/>
          <a:p>
            <a:pPr defTabSz="1219170">
              <a:lnSpc>
                <a:spcPts val="2240"/>
              </a:lnSpc>
            </a:pPr>
            <a:r>
              <a:rPr lang="en-US" sz="1600" dirty="0">
                <a:solidFill>
                  <a:srgbClr val="FF6B6B"/>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
        <p:nvSpPr>
          <p:cNvPr id="7" name="Text 5"/>
          <p:cNvSpPr/>
          <p:nvPr/>
        </p:nvSpPr>
        <p:spPr>
          <a:xfrm>
            <a:off x="1071961" y="2364780"/>
            <a:ext cx="3104103"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Multicast</a:t>
            </a:r>
            <a:r>
              <a:rPr lang="en-US" sz="1300" dirty="0">
                <a:solidFill>
                  <a:srgbClr val="E6EDF3"/>
                </a:solidFill>
                <a:latin typeface="Arial" pitchFamily="34" charset="0"/>
                <a:ea typeface="Arial" pitchFamily="34" charset="-122"/>
                <a:cs typeface="Arial" pitchFamily="34" charset="-120"/>
              </a:rPr>
              <a:t> - No IGMP, no multicast routing</a:t>
            </a:r>
            <a:endParaRPr lang="en-US" sz="1300" dirty="0">
              <a:solidFill>
                <a:prstClr val="black"/>
              </a:solidFill>
              <a:latin typeface="Calibri" panose="020F0502020204030204"/>
            </a:endParaRPr>
          </a:p>
        </p:txBody>
      </p:sp>
      <p:sp>
        <p:nvSpPr>
          <p:cNvPr id="8" name="Text 6"/>
          <p:cNvSpPr/>
          <p:nvPr/>
        </p:nvSpPr>
        <p:spPr>
          <a:xfrm>
            <a:off x="508000" y="2952752"/>
            <a:ext cx="5384800" cy="639961"/>
          </a:xfrm>
          <a:prstGeom prst="roundRect">
            <a:avLst>
              <a:gd name="adj" fmla="val 1190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9" name="Shape 7"/>
          <p:cNvSpPr/>
          <p:nvPr/>
        </p:nvSpPr>
        <p:spPr>
          <a:xfrm>
            <a:off x="527051" y="2952752"/>
            <a:ext cx="0" cy="6399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0" name="Text 8"/>
          <p:cNvSpPr/>
          <p:nvPr/>
        </p:nvSpPr>
        <p:spPr>
          <a:xfrm>
            <a:off x="749300" y="3130552"/>
            <a:ext cx="173664" cy="284361"/>
          </a:xfrm>
          <a:prstGeom prst="rect">
            <a:avLst/>
          </a:prstGeom>
          <a:noFill/>
          <a:ln/>
        </p:spPr>
        <p:txBody>
          <a:bodyPr wrap="square" lIns="0" tIns="0" rIns="0" bIns="0" rtlCol="0" anchor="t"/>
          <a:lstStyle/>
          <a:p>
            <a:pPr defTabSz="1219170">
              <a:lnSpc>
                <a:spcPts val="2240"/>
              </a:lnSpc>
            </a:pPr>
            <a:r>
              <a:rPr lang="en-US" sz="1600" dirty="0">
                <a:solidFill>
                  <a:srgbClr val="FF6B6B"/>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
        <p:nvSpPr>
          <p:cNvPr id="11" name="Text 9"/>
          <p:cNvSpPr/>
          <p:nvPr/>
        </p:nvSpPr>
        <p:spPr>
          <a:xfrm>
            <a:off x="1071961" y="3157140"/>
            <a:ext cx="3220284"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Broadcast</a:t>
            </a:r>
            <a:r>
              <a:rPr lang="en-US" sz="1300" dirty="0">
                <a:solidFill>
                  <a:srgbClr val="E6EDF3"/>
                </a:solidFill>
                <a:latin typeface="Arial" pitchFamily="34" charset="0"/>
                <a:ea typeface="Arial" pitchFamily="34" charset="-122"/>
                <a:cs typeface="Arial" pitchFamily="34" charset="-120"/>
              </a:rPr>
              <a:t> - L2 and L3 broadcasts blocked</a:t>
            </a:r>
            <a:endParaRPr lang="en-US" sz="1300" dirty="0">
              <a:solidFill>
                <a:prstClr val="black"/>
              </a:solidFill>
              <a:latin typeface="Calibri" panose="020F0502020204030204"/>
            </a:endParaRPr>
          </a:p>
        </p:txBody>
      </p:sp>
      <p:sp>
        <p:nvSpPr>
          <p:cNvPr id="12" name="Text 10"/>
          <p:cNvSpPr/>
          <p:nvPr/>
        </p:nvSpPr>
        <p:spPr>
          <a:xfrm>
            <a:off x="508000" y="3745112"/>
            <a:ext cx="5384800" cy="639961"/>
          </a:xfrm>
          <a:prstGeom prst="roundRect">
            <a:avLst>
              <a:gd name="adj" fmla="val 1190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Shape 11"/>
          <p:cNvSpPr/>
          <p:nvPr/>
        </p:nvSpPr>
        <p:spPr>
          <a:xfrm>
            <a:off x="527051" y="3745112"/>
            <a:ext cx="0" cy="6399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4" name="Text 12"/>
          <p:cNvSpPr/>
          <p:nvPr/>
        </p:nvSpPr>
        <p:spPr>
          <a:xfrm>
            <a:off x="749300" y="3922912"/>
            <a:ext cx="173664" cy="284361"/>
          </a:xfrm>
          <a:prstGeom prst="rect">
            <a:avLst/>
          </a:prstGeom>
          <a:noFill/>
          <a:ln/>
        </p:spPr>
        <p:txBody>
          <a:bodyPr wrap="square" lIns="0" tIns="0" rIns="0" bIns="0" rtlCol="0" anchor="t"/>
          <a:lstStyle/>
          <a:p>
            <a:pPr defTabSz="1219170">
              <a:lnSpc>
                <a:spcPts val="2240"/>
              </a:lnSpc>
            </a:pPr>
            <a:r>
              <a:rPr lang="en-US" sz="1600" dirty="0">
                <a:solidFill>
                  <a:srgbClr val="FF6B6B"/>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
        <p:nvSpPr>
          <p:cNvPr id="15" name="Text 13"/>
          <p:cNvSpPr/>
          <p:nvPr/>
        </p:nvSpPr>
        <p:spPr>
          <a:xfrm>
            <a:off x="1071961" y="3949502"/>
            <a:ext cx="3510332"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GRE packets</a:t>
            </a:r>
            <a:r>
              <a:rPr lang="en-US" sz="1300" dirty="0">
                <a:solidFill>
                  <a:srgbClr val="E6EDF3"/>
                </a:solidFill>
                <a:latin typeface="Arial" pitchFamily="34" charset="0"/>
                <a:ea typeface="Arial" pitchFamily="34" charset="-122"/>
                <a:cs typeface="Arial" pitchFamily="34" charset="-120"/>
              </a:rPr>
              <a:t> - Generic Routing Encapsulation</a:t>
            </a:r>
            <a:endParaRPr lang="en-US" sz="1300" dirty="0">
              <a:solidFill>
                <a:prstClr val="black"/>
              </a:solidFill>
              <a:latin typeface="Calibri" panose="020F0502020204030204"/>
            </a:endParaRPr>
          </a:p>
        </p:txBody>
      </p:sp>
      <p:sp>
        <p:nvSpPr>
          <p:cNvPr id="16" name="Text 14"/>
          <p:cNvSpPr/>
          <p:nvPr/>
        </p:nvSpPr>
        <p:spPr>
          <a:xfrm>
            <a:off x="508000" y="4537473"/>
            <a:ext cx="5384800" cy="639961"/>
          </a:xfrm>
          <a:prstGeom prst="roundRect">
            <a:avLst>
              <a:gd name="adj" fmla="val 1190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Shape 15"/>
          <p:cNvSpPr/>
          <p:nvPr/>
        </p:nvSpPr>
        <p:spPr>
          <a:xfrm>
            <a:off x="527051" y="4537473"/>
            <a:ext cx="0" cy="6399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8" name="Text 16"/>
          <p:cNvSpPr/>
          <p:nvPr/>
        </p:nvSpPr>
        <p:spPr>
          <a:xfrm>
            <a:off x="749300" y="4715273"/>
            <a:ext cx="173664" cy="284361"/>
          </a:xfrm>
          <a:prstGeom prst="rect">
            <a:avLst/>
          </a:prstGeom>
          <a:noFill/>
          <a:ln/>
        </p:spPr>
        <p:txBody>
          <a:bodyPr wrap="square" lIns="0" tIns="0" rIns="0" bIns="0" rtlCol="0" anchor="t"/>
          <a:lstStyle/>
          <a:p>
            <a:pPr defTabSz="1219170">
              <a:lnSpc>
                <a:spcPts val="2240"/>
              </a:lnSpc>
            </a:pPr>
            <a:r>
              <a:rPr lang="en-US" sz="1600" dirty="0">
                <a:solidFill>
                  <a:srgbClr val="FF6B6B"/>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
        <p:nvSpPr>
          <p:cNvPr id="19" name="Text 17"/>
          <p:cNvSpPr/>
          <p:nvPr/>
        </p:nvSpPr>
        <p:spPr>
          <a:xfrm>
            <a:off x="1071960" y="4741863"/>
            <a:ext cx="2377464"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IP-in-IP</a:t>
            </a:r>
            <a:r>
              <a:rPr lang="en-US" sz="1300" dirty="0">
                <a:solidFill>
                  <a:srgbClr val="E6EDF3"/>
                </a:solidFill>
                <a:latin typeface="Arial" pitchFamily="34" charset="0"/>
                <a:ea typeface="Arial" pitchFamily="34" charset="-122"/>
                <a:cs typeface="Arial" pitchFamily="34" charset="-120"/>
              </a:rPr>
              <a:t> - Encapsulated packets</a:t>
            </a:r>
            <a:endParaRPr lang="en-US" sz="1300" dirty="0">
              <a:solidFill>
                <a:prstClr val="black"/>
              </a:solidFill>
              <a:latin typeface="Calibri" panose="020F0502020204030204"/>
            </a:endParaRPr>
          </a:p>
        </p:txBody>
      </p:sp>
      <p:sp>
        <p:nvSpPr>
          <p:cNvPr id="20" name="Text 18"/>
          <p:cNvSpPr/>
          <p:nvPr/>
        </p:nvSpPr>
        <p:spPr>
          <a:xfrm>
            <a:off x="508000" y="5329834"/>
            <a:ext cx="5384800" cy="639961"/>
          </a:xfrm>
          <a:prstGeom prst="roundRect">
            <a:avLst>
              <a:gd name="adj" fmla="val 1190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Shape 19"/>
          <p:cNvSpPr/>
          <p:nvPr/>
        </p:nvSpPr>
        <p:spPr>
          <a:xfrm>
            <a:off x="527051" y="5329834"/>
            <a:ext cx="0" cy="6399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22" name="Text 20"/>
          <p:cNvSpPr/>
          <p:nvPr/>
        </p:nvSpPr>
        <p:spPr>
          <a:xfrm>
            <a:off x="749300" y="5507634"/>
            <a:ext cx="173664" cy="284361"/>
          </a:xfrm>
          <a:prstGeom prst="rect">
            <a:avLst/>
          </a:prstGeom>
          <a:noFill/>
          <a:ln/>
        </p:spPr>
        <p:txBody>
          <a:bodyPr wrap="square" lIns="0" tIns="0" rIns="0" bIns="0" rtlCol="0" anchor="t"/>
          <a:lstStyle/>
          <a:p>
            <a:pPr defTabSz="1219170">
              <a:lnSpc>
                <a:spcPts val="2240"/>
              </a:lnSpc>
            </a:pPr>
            <a:r>
              <a:rPr lang="en-US" sz="1600" dirty="0">
                <a:solidFill>
                  <a:srgbClr val="FF6B6B"/>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
        <p:nvSpPr>
          <p:cNvPr id="23" name="Text 21"/>
          <p:cNvSpPr/>
          <p:nvPr/>
        </p:nvSpPr>
        <p:spPr>
          <a:xfrm>
            <a:off x="1071960" y="5534224"/>
            <a:ext cx="3413176"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DHCP unicast</a:t>
            </a:r>
            <a:r>
              <a:rPr lang="en-US" sz="1300" dirty="0">
                <a:solidFill>
                  <a:srgbClr val="E6EDF3"/>
                </a:solidFill>
                <a:latin typeface="Arial" pitchFamily="34" charset="0"/>
                <a:ea typeface="Arial" pitchFamily="34" charset="-122"/>
                <a:cs typeface="Arial" pitchFamily="34" charset="-120"/>
              </a:rPr>
              <a:t> - Ports UDP/67-68 intercepted</a:t>
            </a:r>
            <a:endParaRPr lang="en-US" sz="1300" dirty="0">
              <a:solidFill>
                <a:prstClr val="black"/>
              </a:solidFill>
              <a:latin typeface="Calibri" panose="020F0502020204030204"/>
            </a:endParaRPr>
          </a:p>
        </p:txBody>
      </p:sp>
      <p:sp>
        <p:nvSpPr>
          <p:cNvPr id="24" name="Text 22"/>
          <p:cNvSpPr/>
          <p:nvPr/>
        </p:nvSpPr>
        <p:spPr>
          <a:xfrm>
            <a:off x="6299200" y="1483320"/>
            <a:ext cx="5384800" cy="3591520"/>
          </a:xfrm>
          <a:prstGeom prst="roundRect">
            <a:avLst>
              <a:gd name="adj" fmla="val 2829"/>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25" name="Text 23"/>
          <p:cNvSpPr/>
          <p:nvPr/>
        </p:nvSpPr>
        <p:spPr>
          <a:xfrm>
            <a:off x="6565901" y="1750020"/>
            <a:ext cx="4948428"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FF6B6B"/>
                </a:solidFill>
                <a:latin typeface="Arial" pitchFamily="34" charset="0"/>
                <a:ea typeface="Arial" pitchFamily="34" charset="-122"/>
                <a:cs typeface="Arial" pitchFamily="34" charset="-120"/>
              </a:rPr>
              <a:t>REAL-WORLD IMPACT</a:t>
            </a:r>
            <a:endParaRPr lang="en-US" sz="1200" dirty="0">
              <a:solidFill>
                <a:prstClr val="black"/>
              </a:solidFill>
              <a:latin typeface="Calibri" panose="020F0502020204030204"/>
            </a:endParaRPr>
          </a:p>
        </p:txBody>
      </p:sp>
      <p:sp>
        <p:nvSpPr>
          <p:cNvPr id="26" name="Text 24"/>
          <p:cNvSpPr/>
          <p:nvPr/>
        </p:nvSpPr>
        <p:spPr>
          <a:xfrm>
            <a:off x="6565900" y="2115740"/>
            <a:ext cx="4851400" cy="2692400"/>
          </a:xfrm>
          <a:prstGeom prst="rect">
            <a:avLst/>
          </a:prstGeom>
          <a:noFill/>
          <a:ln/>
        </p:spPr>
        <p:txBody>
          <a:bodyPr wrap="square" lIns="101600" tIns="0" rIns="0" bIns="0" rtlCol="0" anchor="t"/>
          <a:lstStyle/>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No VRRP/HSRP for HA - use Azure Load Balancer</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No Windows Clustering heartbeats via multicast</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No SQL Server AG multicast listeners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No traditional NLB in multicast mode</a:t>
            </a:r>
            <a:endParaRPr lang="en-US" dirty="0">
              <a:solidFill>
                <a:prstClr val="black"/>
              </a:solidFill>
              <a:latin typeface="Calibri" panose="020F0502020204030204"/>
            </a:endParaRPr>
          </a:p>
        </p:txBody>
      </p:sp>
      <p:sp>
        <p:nvSpPr>
          <p:cNvPr id="27" name="Text 25"/>
          <p:cNvSpPr/>
          <p:nvPr/>
        </p:nvSpPr>
        <p:spPr>
          <a:xfrm>
            <a:off x="6299200" y="5278040"/>
            <a:ext cx="5384800" cy="883840"/>
          </a:xfrm>
          <a:prstGeom prst="roundRect">
            <a:avLst>
              <a:gd name="adj" fmla="val 11495"/>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28" name="Text 26"/>
          <p:cNvSpPr/>
          <p:nvPr/>
        </p:nvSpPr>
        <p:spPr>
          <a:xfrm>
            <a:off x="6502400" y="5481240"/>
            <a:ext cx="5077968" cy="213320"/>
          </a:xfrm>
          <a:prstGeom prst="rect">
            <a:avLst/>
          </a:prstGeom>
          <a:noFill/>
          <a:ln/>
        </p:spPr>
        <p:txBody>
          <a:bodyPr wrap="square" lIns="0" tIns="0" rIns="0" bIns="0" rtlCol="0" anchor="t"/>
          <a:lstStyle/>
          <a:p>
            <a:pPr defTabSz="1219170">
              <a:lnSpc>
                <a:spcPts val="1680"/>
              </a:lnSpc>
              <a:spcAft>
                <a:spcPts val="400"/>
              </a:spcAft>
            </a:pPr>
            <a:r>
              <a:rPr lang="en-US" sz="1200" b="1" dirty="0">
                <a:solidFill>
                  <a:srgbClr val="0D1117"/>
                </a:solidFill>
                <a:latin typeface="Arial" pitchFamily="34" charset="0"/>
                <a:ea typeface="Arial" pitchFamily="34" charset="-122"/>
                <a:cs typeface="Arial" pitchFamily="34" charset="-120"/>
              </a:rPr>
              <a:t>WHAT DOES WORK</a:t>
            </a:r>
            <a:endParaRPr lang="en-US" sz="1200" dirty="0">
              <a:solidFill>
                <a:prstClr val="black"/>
              </a:solidFill>
              <a:latin typeface="Calibri" panose="020F0502020204030204"/>
            </a:endParaRPr>
          </a:p>
        </p:txBody>
      </p:sp>
      <p:sp>
        <p:nvSpPr>
          <p:cNvPr id="29" name="Text 27"/>
          <p:cNvSpPr/>
          <p:nvPr/>
        </p:nvSpPr>
        <p:spPr>
          <a:xfrm>
            <a:off x="6502400" y="5745361"/>
            <a:ext cx="5077968" cy="213320"/>
          </a:xfrm>
          <a:prstGeom prst="rect">
            <a:avLst/>
          </a:prstGeom>
          <a:noFill/>
          <a:ln/>
        </p:spPr>
        <p:txBody>
          <a:bodyPr wrap="square" lIns="0" tIns="0" rIns="0" bIns="0" rtlCol="0" anchor="t"/>
          <a:lstStyle/>
          <a:p>
            <a:pPr defTabSz="1219170">
              <a:lnSpc>
                <a:spcPts val="1680"/>
              </a:lnSpc>
            </a:pPr>
            <a:r>
              <a:rPr lang="en-US" sz="1200" dirty="0">
                <a:solidFill>
                  <a:srgbClr val="0D1117"/>
                </a:solidFill>
                <a:latin typeface="Arial" pitchFamily="34" charset="0"/>
                <a:ea typeface="Arial" pitchFamily="34" charset="-122"/>
                <a:cs typeface="Arial" pitchFamily="34" charset="-120"/>
              </a:rPr>
              <a:t>Unicast IPv4/IPv6, TCP, UDP, ICMP (for testing)</a:t>
            </a:r>
            <a:endParaRPr lang="en-US" sz="1200"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7293103"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Subnets = Routing Policy Containers</a:t>
            </a:r>
            <a:endParaRPr lang="en-US" sz="3200" dirty="0">
              <a:solidFill>
                <a:prstClr val="black"/>
              </a:solidFill>
              <a:latin typeface="Calibri" panose="020F0502020204030204"/>
            </a:endParaRPr>
          </a:p>
        </p:txBody>
      </p:sp>
      <p:sp>
        <p:nvSpPr>
          <p:cNvPr id="3" name="Text 1"/>
          <p:cNvSpPr/>
          <p:nvPr/>
        </p:nvSpPr>
        <p:spPr>
          <a:xfrm>
            <a:off x="508000" y="2364780"/>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An Azure subnet is </a:t>
            </a:r>
            <a:r>
              <a:rPr lang="en-US" sz="1400" b="1" dirty="0">
                <a:solidFill>
                  <a:srgbClr val="00D4FF"/>
                </a:solidFill>
                <a:latin typeface="Arial" pitchFamily="34" charset="0"/>
                <a:ea typeface="Arial" pitchFamily="34" charset="-122"/>
                <a:cs typeface="Arial" pitchFamily="34" charset="-120"/>
              </a:rPr>
              <a:t>not</a:t>
            </a:r>
            <a:r>
              <a:rPr lang="en-US" sz="1400" dirty="0">
                <a:solidFill>
                  <a:srgbClr val="C9D1D9"/>
                </a:solidFill>
                <a:latin typeface="Arial" pitchFamily="34" charset="0"/>
                <a:ea typeface="Arial" pitchFamily="34" charset="-122"/>
                <a:cs typeface="Arial" pitchFamily="34" charset="-120"/>
              </a:rPr>
              <a:t> a Layer 2 broadcast domain. It's a logical grouping of NICs that share the same:</a:t>
            </a:r>
            <a:endParaRPr lang="en-US" sz="1400" dirty="0">
              <a:solidFill>
                <a:prstClr val="black"/>
              </a:solidFill>
              <a:latin typeface="Calibri" panose="020F0502020204030204"/>
            </a:endParaRPr>
          </a:p>
        </p:txBody>
      </p:sp>
      <p:sp>
        <p:nvSpPr>
          <p:cNvPr id="4" name="Text 2"/>
          <p:cNvSpPr/>
          <p:nvPr/>
        </p:nvSpPr>
        <p:spPr>
          <a:xfrm>
            <a:off x="508000" y="3274020"/>
            <a:ext cx="406400" cy="406400"/>
          </a:xfrm>
          <a:prstGeom prst="roundRect">
            <a:avLst>
              <a:gd name="adj" fmla="val 125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661592" y="3352800"/>
            <a:ext cx="101001" cy="248840"/>
          </a:xfrm>
          <a:prstGeom prst="rect">
            <a:avLst/>
          </a:prstGeom>
          <a:noFill/>
          <a:ln/>
        </p:spPr>
        <p:txBody>
          <a:bodyPr wrap="square" lIns="0" tIns="0" rIns="0" bIns="0" rtlCol="0" anchor="t"/>
          <a:lstStyle/>
          <a:p>
            <a:pPr defTabSz="1219170">
              <a:lnSpc>
                <a:spcPts val="1960"/>
              </a:lnSpc>
            </a:pPr>
            <a:r>
              <a:rPr lang="en-US" sz="1400" b="1" dirty="0">
                <a:solidFill>
                  <a:srgbClr val="0D1117"/>
                </a:solidFill>
                <a:latin typeface="Arial" pitchFamily="34" charset="0"/>
                <a:ea typeface="Arial" pitchFamily="34" charset="-122"/>
                <a:cs typeface="Arial" pitchFamily="34" charset="-120"/>
              </a:rPr>
              <a:t>1</a:t>
            </a:r>
            <a:endParaRPr lang="en-US" sz="1400" dirty="0">
              <a:solidFill>
                <a:prstClr val="black"/>
              </a:solidFill>
              <a:latin typeface="Calibri" panose="020F0502020204030204"/>
            </a:endParaRPr>
          </a:p>
        </p:txBody>
      </p:sp>
      <p:sp>
        <p:nvSpPr>
          <p:cNvPr id="6" name="Text 4"/>
          <p:cNvSpPr/>
          <p:nvPr/>
        </p:nvSpPr>
        <p:spPr>
          <a:xfrm>
            <a:off x="1066800" y="3361730"/>
            <a:ext cx="2897851"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Routing policy</a:t>
            </a:r>
            <a:r>
              <a:rPr lang="en-US" sz="1300" dirty="0">
                <a:solidFill>
                  <a:srgbClr val="E6EDF3"/>
                </a:solidFill>
                <a:latin typeface="Arial" pitchFamily="34" charset="0"/>
                <a:ea typeface="Arial" pitchFamily="34" charset="-122"/>
                <a:cs typeface="Arial" pitchFamily="34" charset="-120"/>
              </a:rPr>
              <a:t> (Route Tables / UDRs)</a:t>
            </a:r>
            <a:endParaRPr lang="en-US" sz="1300" dirty="0">
              <a:solidFill>
                <a:prstClr val="black"/>
              </a:solidFill>
              <a:latin typeface="Calibri" panose="020F0502020204030204"/>
            </a:endParaRPr>
          </a:p>
        </p:txBody>
      </p:sp>
      <p:sp>
        <p:nvSpPr>
          <p:cNvPr id="7" name="Text 5"/>
          <p:cNvSpPr/>
          <p:nvPr/>
        </p:nvSpPr>
        <p:spPr>
          <a:xfrm>
            <a:off x="508000" y="3807420"/>
            <a:ext cx="406400" cy="406400"/>
          </a:xfrm>
          <a:prstGeom prst="roundRect">
            <a:avLst>
              <a:gd name="adj" fmla="val 125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6"/>
          <p:cNvSpPr/>
          <p:nvPr/>
        </p:nvSpPr>
        <p:spPr>
          <a:xfrm>
            <a:off x="661592" y="3886200"/>
            <a:ext cx="101001" cy="248840"/>
          </a:xfrm>
          <a:prstGeom prst="rect">
            <a:avLst/>
          </a:prstGeom>
          <a:noFill/>
          <a:ln/>
        </p:spPr>
        <p:txBody>
          <a:bodyPr wrap="square" lIns="0" tIns="0" rIns="0" bIns="0" rtlCol="0" anchor="t"/>
          <a:lstStyle/>
          <a:p>
            <a:pPr defTabSz="1219170">
              <a:lnSpc>
                <a:spcPts val="1960"/>
              </a:lnSpc>
            </a:pPr>
            <a:r>
              <a:rPr lang="en-US" sz="1400" b="1" dirty="0">
                <a:solidFill>
                  <a:srgbClr val="0D1117"/>
                </a:solidFill>
                <a:latin typeface="Arial" pitchFamily="34" charset="0"/>
                <a:ea typeface="Arial" pitchFamily="34" charset="-122"/>
                <a:cs typeface="Arial" pitchFamily="34" charset="-120"/>
              </a:rPr>
              <a:t>2</a:t>
            </a:r>
            <a:endParaRPr lang="en-US" sz="1400" dirty="0">
              <a:solidFill>
                <a:prstClr val="black"/>
              </a:solidFill>
              <a:latin typeface="Calibri" panose="020F0502020204030204"/>
            </a:endParaRPr>
          </a:p>
        </p:txBody>
      </p:sp>
      <p:sp>
        <p:nvSpPr>
          <p:cNvPr id="9" name="Text 7"/>
          <p:cNvSpPr/>
          <p:nvPr/>
        </p:nvSpPr>
        <p:spPr>
          <a:xfrm>
            <a:off x="1066800" y="3895130"/>
            <a:ext cx="2938939"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Security policy</a:t>
            </a:r>
            <a:r>
              <a:rPr lang="en-US" sz="1300" dirty="0">
                <a:solidFill>
                  <a:srgbClr val="E6EDF3"/>
                </a:solidFill>
                <a:latin typeface="Arial" pitchFamily="34" charset="0"/>
                <a:ea typeface="Arial" pitchFamily="34" charset="-122"/>
                <a:cs typeface="Arial" pitchFamily="34" charset="-120"/>
              </a:rPr>
              <a:t> (NSGs at subnet level)</a:t>
            </a:r>
            <a:endParaRPr lang="en-US" sz="1300" dirty="0">
              <a:solidFill>
                <a:prstClr val="black"/>
              </a:solidFill>
              <a:latin typeface="Calibri" panose="020F0502020204030204"/>
            </a:endParaRPr>
          </a:p>
        </p:txBody>
      </p:sp>
      <p:sp>
        <p:nvSpPr>
          <p:cNvPr id="10" name="Text 8"/>
          <p:cNvSpPr/>
          <p:nvPr/>
        </p:nvSpPr>
        <p:spPr>
          <a:xfrm>
            <a:off x="508000" y="4340820"/>
            <a:ext cx="406400" cy="406400"/>
          </a:xfrm>
          <a:prstGeom prst="roundRect">
            <a:avLst>
              <a:gd name="adj" fmla="val 125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Text 9"/>
          <p:cNvSpPr/>
          <p:nvPr/>
        </p:nvSpPr>
        <p:spPr>
          <a:xfrm>
            <a:off x="661592" y="4419600"/>
            <a:ext cx="101001" cy="248840"/>
          </a:xfrm>
          <a:prstGeom prst="rect">
            <a:avLst/>
          </a:prstGeom>
          <a:noFill/>
          <a:ln/>
        </p:spPr>
        <p:txBody>
          <a:bodyPr wrap="square" lIns="0" tIns="0" rIns="0" bIns="0" rtlCol="0" anchor="t"/>
          <a:lstStyle/>
          <a:p>
            <a:pPr defTabSz="1219170">
              <a:lnSpc>
                <a:spcPts val="1960"/>
              </a:lnSpc>
            </a:pPr>
            <a:r>
              <a:rPr lang="en-US" sz="1400" b="1" dirty="0">
                <a:solidFill>
                  <a:srgbClr val="0D1117"/>
                </a:solidFill>
                <a:latin typeface="Arial" pitchFamily="34" charset="0"/>
                <a:ea typeface="Arial" pitchFamily="34" charset="-122"/>
                <a:cs typeface="Arial" pitchFamily="34" charset="-120"/>
              </a:rPr>
              <a:t>3</a:t>
            </a:r>
            <a:endParaRPr lang="en-US" sz="1400" dirty="0">
              <a:solidFill>
                <a:prstClr val="black"/>
              </a:solidFill>
              <a:latin typeface="Calibri" panose="020F0502020204030204"/>
            </a:endParaRPr>
          </a:p>
        </p:txBody>
      </p:sp>
      <p:sp>
        <p:nvSpPr>
          <p:cNvPr id="12" name="Text 10"/>
          <p:cNvSpPr/>
          <p:nvPr/>
        </p:nvSpPr>
        <p:spPr>
          <a:xfrm>
            <a:off x="1066801" y="4428530"/>
            <a:ext cx="2966871"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Service Endpoints</a:t>
            </a:r>
            <a:r>
              <a:rPr lang="en-US" sz="1300" dirty="0">
                <a:solidFill>
                  <a:srgbClr val="E6EDF3"/>
                </a:solidFill>
                <a:latin typeface="Arial" pitchFamily="34" charset="0"/>
                <a:ea typeface="Arial" pitchFamily="34" charset="-122"/>
                <a:cs typeface="Arial" pitchFamily="34" charset="-120"/>
              </a:rPr>
              <a:t> (PaaS connectivity)</a:t>
            </a:r>
            <a:endParaRPr lang="en-US" sz="1300" dirty="0">
              <a:solidFill>
                <a:prstClr val="black"/>
              </a:solidFill>
              <a:latin typeface="Calibri" panose="020F0502020204030204"/>
            </a:endParaRPr>
          </a:p>
        </p:txBody>
      </p:sp>
      <p:sp>
        <p:nvSpPr>
          <p:cNvPr id="13" name="Text 11"/>
          <p:cNvSpPr/>
          <p:nvPr/>
        </p:nvSpPr>
        <p:spPr>
          <a:xfrm>
            <a:off x="508000" y="4874220"/>
            <a:ext cx="406400" cy="406400"/>
          </a:xfrm>
          <a:prstGeom prst="roundRect">
            <a:avLst>
              <a:gd name="adj" fmla="val 125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Text 12"/>
          <p:cNvSpPr/>
          <p:nvPr/>
        </p:nvSpPr>
        <p:spPr>
          <a:xfrm>
            <a:off x="661592" y="4953000"/>
            <a:ext cx="101001" cy="248840"/>
          </a:xfrm>
          <a:prstGeom prst="rect">
            <a:avLst/>
          </a:prstGeom>
          <a:noFill/>
          <a:ln/>
        </p:spPr>
        <p:txBody>
          <a:bodyPr wrap="square" lIns="0" tIns="0" rIns="0" bIns="0" rtlCol="0" anchor="t"/>
          <a:lstStyle/>
          <a:p>
            <a:pPr defTabSz="1219170">
              <a:lnSpc>
                <a:spcPts val="1960"/>
              </a:lnSpc>
            </a:pPr>
            <a:r>
              <a:rPr lang="en-US" sz="1400" b="1" dirty="0">
                <a:solidFill>
                  <a:srgbClr val="0D1117"/>
                </a:solidFill>
                <a:latin typeface="Arial" pitchFamily="34" charset="0"/>
                <a:ea typeface="Arial" pitchFamily="34" charset="-122"/>
                <a:cs typeface="Arial" pitchFamily="34" charset="-120"/>
              </a:rPr>
              <a:t>4</a:t>
            </a:r>
            <a:endParaRPr lang="en-US" sz="1400" dirty="0">
              <a:solidFill>
                <a:prstClr val="black"/>
              </a:solidFill>
              <a:latin typeface="Calibri" panose="020F0502020204030204"/>
            </a:endParaRPr>
          </a:p>
        </p:txBody>
      </p:sp>
      <p:sp>
        <p:nvSpPr>
          <p:cNvPr id="15" name="Text 13"/>
          <p:cNvSpPr/>
          <p:nvPr/>
        </p:nvSpPr>
        <p:spPr>
          <a:xfrm>
            <a:off x="1066800" y="4961930"/>
            <a:ext cx="3051072"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Delegations</a:t>
            </a:r>
            <a:r>
              <a:rPr lang="en-US" sz="1300" dirty="0">
                <a:solidFill>
                  <a:srgbClr val="E6EDF3"/>
                </a:solidFill>
                <a:latin typeface="Arial" pitchFamily="34" charset="0"/>
                <a:ea typeface="Arial" pitchFamily="34" charset="-122"/>
                <a:cs typeface="Arial" pitchFamily="34" charset="-120"/>
              </a:rPr>
              <a:t> (Azure service integrations)</a:t>
            </a:r>
            <a:endParaRPr lang="en-US" sz="1300" dirty="0">
              <a:solidFill>
                <a:prstClr val="black"/>
              </a:solidFill>
              <a:latin typeface="Calibri" panose="020F0502020204030204"/>
            </a:endParaRPr>
          </a:p>
        </p:txBody>
      </p:sp>
      <p:pic>
        <p:nvPicPr>
          <p:cNvPr id="16" name="Image 0" descr="/tmp/rasterized-gradient-ea4cae6b.png"/>
          <p:cNvPicPr>
            <a:picLocks noChangeAspect="1"/>
          </p:cNvPicPr>
          <p:nvPr/>
        </p:nvPicPr>
        <p:blipFill>
          <a:blip r:embed="rId3"/>
          <a:stretch>
            <a:fillRect/>
          </a:stretch>
        </p:blipFill>
        <p:spPr>
          <a:xfrm>
            <a:off x="6837760" y="2233613"/>
            <a:ext cx="4846240" cy="1740892"/>
          </a:xfrm>
          <a:prstGeom prst="rect">
            <a:avLst/>
          </a:prstGeom>
        </p:spPr>
      </p:pic>
      <p:sp>
        <p:nvSpPr>
          <p:cNvPr id="17" name="Text 14"/>
          <p:cNvSpPr/>
          <p:nvPr/>
        </p:nvSpPr>
        <p:spPr>
          <a:xfrm>
            <a:off x="7104461" y="2500312"/>
            <a:ext cx="4399097"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00D4FF"/>
                </a:solidFill>
                <a:latin typeface="Arial" pitchFamily="34" charset="0"/>
                <a:ea typeface="Arial" pitchFamily="34" charset="-122"/>
                <a:cs typeface="Arial" pitchFamily="34" charset="-120"/>
              </a:rPr>
              <a:t>DESIGN IMPLICATION</a:t>
            </a:r>
            <a:endParaRPr lang="en-US" sz="1200" dirty="0">
              <a:solidFill>
                <a:prstClr val="black"/>
              </a:solidFill>
              <a:latin typeface="Calibri" panose="020F0502020204030204"/>
            </a:endParaRPr>
          </a:p>
        </p:txBody>
      </p:sp>
      <p:sp>
        <p:nvSpPr>
          <p:cNvPr id="18" name="Text 15"/>
          <p:cNvSpPr/>
          <p:nvPr/>
        </p:nvSpPr>
        <p:spPr>
          <a:xfrm>
            <a:off x="7104461" y="2866034"/>
            <a:ext cx="4399097" cy="841772"/>
          </a:xfrm>
          <a:prstGeom prst="rect">
            <a:avLst/>
          </a:prstGeom>
          <a:noFill/>
          <a:ln/>
        </p:spPr>
        <p:txBody>
          <a:bodyPr wrap="square" lIns="0" tIns="0" rIns="0" bIns="0" rtlCol="0" anchor="t"/>
          <a:lstStyle/>
          <a:p>
            <a:pPr defTabSz="1219170">
              <a:lnSpc>
                <a:spcPts val="2211"/>
              </a:lnSpc>
            </a:pPr>
            <a:r>
              <a:rPr lang="en-US" sz="1300" dirty="0">
                <a:solidFill>
                  <a:srgbClr val="C9D1D9"/>
                </a:solidFill>
                <a:latin typeface="Arial" pitchFamily="34" charset="0"/>
                <a:ea typeface="Arial" pitchFamily="34" charset="-122"/>
                <a:cs typeface="Arial" pitchFamily="34" charset="-120"/>
              </a:rPr>
              <a:t>Put resources that need </a:t>
            </a:r>
            <a:r>
              <a:rPr lang="en-US" sz="1300" b="1" dirty="0">
                <a:solidFill>
                  <a:srgbClr val="C9D1D9"/>
                </a:solidFill>
                <a:latin typeface="Arial" pitchFamily="34" charset="0"/>
                <a:ea typeface="Arial" pitchFamily="34" charset="-122"/>
                <a:cs typeface="Arial" pitchFamily="34" charset="-120"/>
              </a:rPr>
              <a:t>different routing or security policies</a:t>
            </a:r>
            <a:r>
              <a:rPr lang="en-US" sz="1300" dirty="0">
                <a:solidFill>
                  <a:srgbClr val="C9D1D9"/>
                </a:solidFill>
                <a:latin typeface="Arial" pitchFamily="34" charset="0"/>
                <a:ea typeface="Arial" pitchFamily="34" charset="-122"/>
                <a:cs typeface="Arial" pitchFamily="34" charset="-120"/>
              </a:rPr>
              <a:t> in different subnets - not based on "network segments".</a:t>
            </a:r>
            <a:endParaRPr lang="en-US" sz="1300" dirty="0">
              <a:solidFill>
                <a:prstClr val="black"/>
              </a:solidFill>
              <a:latin typeface="Calibri" panose="020F0502020204030204"/>
            </a:endParaRPr>
          </a:p>
        </p:txBody>
      </p:sp>
      <p:sp>
        <p:nvSpPr>
          <p:cNvPr id="19" name="Text 16"/>
          <p:cNvSpPr/>
          <p:nvPr/>
        </p:nvSpPr>
        <p:spPr>
          <a:xfrm>
            <a:off x="6837760" y="4177705"/>
            <a:ext cx="4846240" cy="1234083"/>
          </a:xfrm>
          <a:prstGeom prst="roundRect">
            <a:avLst>
              <a:gd name="adj" fmla="val 8233"/>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0" name="Text 17"/>
          <p:cNvSpPr/>
          <p:nvPr/>
        </p:nvSpPr>
        <p:spPr>
          <a:xfrm>
            <a:off x="7053661" y="4393605"/>
            <a:ext cx="4502729"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 COMMON MISTAKE</a:t>
            </a:r>
            <a:endParaRPr lang="en-US" sz="1200" dirty="0">
              <a:solidFill>
                <a:prstClr val="black"/>
              </a:solidFill>
              <a:latin typeface="Calibri" panose="020F0502020204030204"/>
            </a:endParaRPr>
          </a:p>
        </p:txBody>
      </p:sp>
      <p:sp>
        <p:nvSpPr>
          <p:cNvPr id="21" name="Text 18"/>
          <p:cNvSpPr/>
          <p:nvPr/>
        </p:nvSpPr>
        <p:spPr>
          <a:xfrm>
            <a:off x="7053661" y="4708525"/>
            <a:ext cx="4502729"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Creating "DMZ" subnets thinking they provide L2 isolation. There's no L2 in Azure - only policy enforced at the NIC.</a:t>
            </a:r>
            <a:endParaRPr lang="en-US" sz="1200" dirty="0">
              <a:solidFill>
                <a:prstClr val="black"/>
              </a:solidFill>
              <a:latin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bea6abb6.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326856" y="2442369"/>
            <a:ext cx="1538288" cy="452040"/>
          </a:xfrm>
          <a:prstGeom prst="roundRect">
            <a:avLst>
              <a:gd name="adj" fmla="val 1123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622370" y="2543969"/>
            <a:ext cx="947261"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MYTH #3</a:t>
            </a:r>
            <a:endParaRPr lang="en-US" sz="1400" dirty="0">
              <a:solidFill>
                <a:prstClr val="black"/>
              </a:solidFill>
              <a:latin typeface="Calibri" panose="020F0502020204030204"/>
            </a:endParaRPr>
          </a:p>
        </p:txBody>
      </p:sp>
      <p:sp>
        <p:nvSpPr>
          <p:cNvPr id="5" name="Text 2"/>
          <p:cNvSpPr/>
          <p:nvPr/>
        </p:nvSpPr>
        <p:spPr>
          <a:xfrm>
            <a:off x="1923598" y="3199210"/>
            <a:ext cx="8344805"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"ARP and DHCP Work Like Normal"</a:t>
            </a:r>
            <a:endParaRPr lang="en-US" sz="3800" dirty="0">
              <a:solidFill>
                <a:prstClr val="black"/>
              </a:solidFill>
              <a:latin typeface="Calibri" panose="020F0502020204030204"/>
            </a:endParaRPr>
          </a:p>
        </p:txBody>
      </p:sp>
      <p:sp>
        <p:nvSpPr>
          <p:cNvPr id="6" name="Text 3"/>
          <p:cNvSpPr/>
          <p:nvPr/>
        </p:nvSpPr>
        <p:spPr>
          <a:xfrm>
            <a:off x="3878235" y="4131272"/>
            <a:ext cx="4435531"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The fabric intercepts and synthesizes responses</a:t>
            </a:r>
            <a:endParaRPr lang="en-US" sz="1600" dirty="0">
              <a:solidFill>
                <a:prstClr val="black"/>
              </a:solidFill>
              <a:latin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5712715"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ARP in Azure: It's All a Lie</a:t>
            </a:r>
            <a:endParaRPr lang="en-US" sz="3200" dirty="0">
              <a:solidFill>
                <a:prstClr val="black"/>
              </a:solidFill>
              <a:latin typeface="Calibri" panose="020F0502020204030204"/>
            </a:endParaRPr>
          </a:p>
        </p:txBody>
      </p:sp>
      <p:sp>
        <p:nvSpPr>
          <p:cNvPr id="3" name="Text 1"/>
          <p:cNvSpPr/>
          <p:nvPr/>
        </p:nvSpPr>
        <p:spPr>
          <a:xfrm>
            <a:off x="508000" y="2072879"/>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ARP requests in Azure don't reach other VMs. The </a:t>
            </a:r>
            <a:r>
              <a:rPr lang="en-US" sz="1400" b="1" dirty="0">
                <a:solidFill>
                  <a:srgbClr val="00D4FF"/>
                </a:solidFill>
                <a:latin typeface="Arial" pitchFamily="34" charset="0"/>
                <a:ea typeface="Arial" pitchFamily="34" charset="-122"/>
                <a:cs typeface="Arial" pitchFamily="34" charset="-120"/>
              </a:rPr>
              <a:t>VFP intercepts them</a:t>
            </a:r>
            <a:r>
              <a:rPr lang="en-US" sz="1400" dirty="0">
                <a:solidFill>
                  <a:srgbClr val="C9D1D9"/>
                </a:solidFill>
                <a:latin typeface="Arial" pitchFamily="34" charset="0"/>
                <a:ea typeface="Arial" pitchFamily="34" charset="-122"/>
                <a:cs typeface="Arial" pitchFamily="34" charset="-120"/>
              </a:rPr>
              <a:t> and synthesizes responses.</a:t>
            </a:r>
            <a:endParaRPr lang="en-US" sz="1400" dirty="0">
              <a:solidFill>
                <a:prstClr val="black"/>
              </a:solidFill>
              <a:latin typeface="Calibri" panose="020F0502020204030204"/>
            </a:endParaRPr>
          </a:p>
        </p:txBody>
      </p:sp>
      <p:sp>
        <p:nvSpPr>
          <p:cNvPr id="4" name="Text 2"/>
          <p:cNvSpPr/>
          <p:nvPr/>
        </p:nvSpPr>
        <p:spPr>
          <a:xfrm>
            <a:off x="508000" y="2880519"/>
            <a:ext cx="5923360" cy="1970683"/>
          </a:xfrm>
          <a:prstGeom prst="roundRect">
            <a:avLst>
              <a:gd name="adj" fmla="val 5156"/>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723901" y="3096419"/>
            <a:ext cx="5601391" cy="195461"/>
          </a:xfrm>
          <a:prstGeom prst="rect">
            <a:avLst/>
          </a:prstGeom>
          <a:noFill/>
          <a:ln/>
        </p:spPr>
        <p:txBody>
          <a:bodyPr wrap="square" lIns="0" tIns="0" rIns="0" bIns="0" rtlCol="0" anchor="t"/>
          <a:lstStyle/>
          <a:p>
            <a:pPr defTabSz="1219170">
              <a:lnSpc>
                <a:spcPts val="1540"/>
              </a:lnSpc>
              <a:spcAft>
                <a:spcPts val="800"/>
              </a:spcAft>
            </a:pPr>
            <a:r>
              <a:rPr lang="en-US" sz="1100" dirty="0">
                <a:solidFill>
                  <a:srgbClr val="8B949E"/>
                </a:solidFill>
                <a:latin typeface="Courier New" pitchFamily="34" charset="0"/>
                <a:ea typeface="Courier New" pitchFamily="34" charset="-122"/>
                <a:cs typeface="Courier New" pitchFamily="34" charset="-120"/>
              </a:rPr>
              <a:t>$ arp -a (from any Azure VM)</a:t>
            </a:r>
            <a:endParaRPr lang="en-US" sz="1100" dirty="0">
              <a:solidFill>
                <a:prstClr val="black"/>
              </a:solidFill>
              <a:latin typeface="Calibri" panose="020F0502020204030204"/>
            </a:endParaRPr>
          </a:p>
        </p:txBody>
      </p:sp>
      <p:sp>
        <p:nvSpPr>
          <p:cNvPr id="6" name="Text 4"/>
          <p:cNvSpPr/>
          <p:nvPr/>
        </p:nvSpPr>
        <p:spPr>
          <a:xfrm>
            <a:off x="723900" y="3393480"/>
            <a:ext cx="5491560" cy="1241821"/>
          </a:xfrm>
          <a:prstGeom prst="roundRect">
            <a:avLst>
              <a:gd name="adj" fmla="val 4091"/>
            </a:avLst>
          </a:prstGeom>
          <a:solidFill>
            <a:srgbClr val="0D1117"/>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876301" y="3545880"/>
            <a:ext cx="5290495" cy="213320"/>
          </a:xfrm>
          <a:prstGeom prst="rect">
            <a:avLst/>
          </a:prstGeom>
          <a:noFill/>
          <a:ln/>
        </p:spPr>
        <p:txBody>
          <a:bodyPr wrap="square" lIns="0" tIns="0" rIns="0" bIns="0" rtlCol="0" anchor="t"/>
          <a:lstStyle/>
          <a:p>
            <a:pPr defTabSz="1219170">
              <a:lnSpc>
                <a:spcPts val="1680"/>
              </a:lnSpc>
            </a:pPr>
            <a:r>
              <a:rPr lang="en-US" sz="1200" dirty="0">
                <a:solidFill>
                  <a:srgbClr val="00D4FF"/>
                </a:solidFill>
                <a:latin typeface="Courier New" pitchFamily="34" charset="0"/>
                <a:ea typeface="Courier New" pitchFamily="34" charset="-122"/>
                <a:cs typeface="Courier New" pitchFamily="34" charset="-120"/>
              </a:rPr>
              <a:t>10.0.0.1    12:34:56:78:9a:bc</a:t>
            </a:r>
            <a:endParaRPr lang="en-US" sz="1200" dirty="0">
              <a:solidFill>
                <a:prstClr val="black"/>
              </a:solidFill>
              <a:latin typeface="Calibri" panose="020F0502020204030204"/>
            </a:endParaRPr>
          </a:p>
        </p:txBody>
      </p:sp>
      <p:sp>
        <p:nvSpPr>
          <p:cNvPr id="8" name="Text 6"/>
          <p:cNvSpPr/>
          <p:nvPr/>
        </p:nvSpPr>
        <p:spPr>
          <a:xfrm>
            <a:off x="876301" y="3759200"/>
            <a:ext cx="5290495" cy="213320"/>
          </a:xfrm>
          <a:prstGeom prst="rect">
            <a:avLst/>
          </a:prstGeom>
          <a:noFill/>
          <a:ln/>
        </p:spPr>
        <p:txBody>
          <a:bodyPr wrap="square" lIns="0" tIns="0" rIns="0" bIns="0" rtlCol="0" anchor="t"/>
          <a:lstStyle/>
          <a:p>
            <a:pPr defTabSz="1219170">
              <a:lnSpc>
                <a:spcPts val="1680"/>
              </a:lnSpc>
            </a:pPr>
            <a:r>
              <a:rPr lang="en-US" sz="1200" dirty="0">
                <a:solidFill>
                  <a:srgbClr val="00D4FF"/>
                </a:solidFill>
                <a:latin typeface="Courier New" pitchFamily="34" charset="0"/>
                <a:ea typeface="Courier New" pitchFamily="34" charset="-122"/>
                <a:cs typeface="Courier New" pitchFamily="34" charset="-120"/>
              </a:rPr>
              <a:t>10.0.0.5    12:34:56:78:9a:bc</a:t>
            </a:r>
            <a:endParaRPr lang="en-US" sz="1200" dirty="0">
              <a:solidFill>
                <a:prstClr val="black"/>
              </a:solidFill>
              <a:latin typeface="Calibri" panose="020F0502020204030204"/>
            </a:endParaRPr>
          </a:p>
        </p:txBody>
      </p:sp>
      <p:sp>
        <p:nvSpPr>
          <p:cNvPr id="9" name="Text 7"/>
          <p:cNvSpPr/>
          <p:nvPr/>
        </p:nvSpPr>
        <p:spPr>
          <a:xfrm>
            <a:off x="876301" y="3972520"/>
            <a:ext cx="5290495" cy="213320"/>
          </a:xfrm>
          <a:prstGeom prst="rect">
            <a:avLst/>
          </a:prstGeom>
          <a:noFill/>
          <a:ln/>
        </p:spPr>
        <p:txBody>
          <a:bodyPr wrap="square" lIns="0" tIns="0" rIns="0" bIns="0" rtlCol="0" anchor="t"/>
          <a:lstStyle/>
          <a:p>
            <a:pPr defTabSz="1219170">
              <a:lnSpc>
                <a:spcPts val="1680"/>
              </a:lnSpc>
            </a:pPr>
            <a:r>
              <a:rPr lang="en-US" sz="1200" dirty="0">
                <a:solidFill>
                  <a:srgbClr val="00D4FF"/>
                </a:solidFill>
                <a:latin typeface="Courier New" pitchFamily="34" charset="0"/>
                <a:ea typeface="Courier New" pitchFamily="34" charset="-122"/>
                <a:cs typeface="Courier New" pitchFamily="34" charset="-120"/>
              </a:rPr>
              <a:t>10.0.0.10   12:34:56:78:9a:bc</a:t>
            </a:r>
            <a:endParaRPr lang="en-US" sz="1200" dirty="0">
              <a:solidFill>
                <a:prstClr val="black"/>
              </a:solidFill>
              <a:latin typeface="Calibri" panose="020F0502020204030204"/>
            </a:endParaRPr>
          </a:p>
        </p:txBody>
      </p:sp>
      <p:sp>
        <p:nvSpPr>
          <p:cNvPr id="10" name="Text 8"/>
          <p:cNvSpPr/>
          <p:nvPr/>
        </p:nvSpPr>
        <p:spPr>
          <a:xfrm>
            <a:off x="876301" y="4287440"/>
            <a:ext cx="5290495" cy="195461"/>
          </a:xfrm>
          <a:prstGeom prst="rect">
            <a:avLst/>
          </a:prstGeom>
          <a:noFill/>
          <a:ln/>
        </p:spPr>
        <p:txBody>
          <a:bodyPr wrap="square" lIns="0" tIns="0" rIns="0" bIns="0" rtlCol="0" anchor="t"/>
          <a:lstStyle/>
          <a:p>
            <a:pPr defTabSz="1219170">
              <a:lnSpc>
                <a:spcPts val="1540"/>
              </a:lnSpc>
              <a:spcBef>
                <a:spcPts val="800"/>
              </a:spcBef>
            </a:pPr>
            <a:r>
              <a:rPr lang="en-US" sz="1100" i="1" dirty="0">
                <a:solidFill>
                  <a:srgbClr val="FF6B6B"/>
                </a:solidFill>
                <a:latin typeface="Arial" pitchFamily="34" charset="0"/>
                <a:ea typeface="Arial" pitchFamily="34" charset="-122"/>
                <a:cs typeface="Arial" pitchFamily="34" charset="-120"/>
              </a:rPr>
              <a:t>Every host returns the same MAC!</a:t>
            </a:r>
            <a:endParaRPr lang="en-US" sz="1100" dirty="0">
              <a:solidFill>
                <a:prstClr val="black"/>
              </a:solidFill>
              <a:latin typeface="Calibri" panose="020F0502020204030204"/>
            </a:endParaRPr>
          </a:p>
        </p:txBody>
      </p:sp>
      <p:sp>
        <p:nvSpPr>
          <p:cNvPr id="11" name="Text 9"/>
          <p:cNvSpPr/>
          <p:nvPr/>
        </p:nvSpPr>
        <p:spPr>
          <a:xfrm>
            <a:off x="508000" y="5054402"/>
            <a:ext cx="6041827" cy="517921"/>
          </a:xfrm>
          <a:prstGeom prst="rect">
            <a:avLst/>
          </a:prstGeom>
          <a:noFill/>
          <a:ln/>
        </p:spPr>
        <p:txBody>
          <a:bodyPr wrap="square" lIns="0" tIns="0" rIns="0" bIns="0" rtlCol="0" anchor="t"/>
          <a:lstStyle/>
          <a:p>
            <a:pPr defTabSz="1219170">
              <a:lnSpc>
                <a:spcPts val="2040"/>
              </a:lnSpc>
            </a:pPr>
            <a:r>
              <a:rPr lang="en-US" sz="1200" dirty="0">
                <a:solidFill>
                  <a:srgbClr val="8B949E"/>
                </a:solidFill>
                <a:latin typeface="Arial" pitchFamily="34" charset="0"/>
                <a:ea typeface="Arial" pitchFamily="34" charset="-122"/>
                <a:cs typeface="Arial" pitchFamily="34" charset="-120"/>
              </a:rPr>
              <a:t>The synthetic MAC 12:34:56:78:9a:bc is the Azure Virtual Router. All traffic goes to this "router" which forwards based on IP, not MAC.</a:t>
            </a:r>
            <a:endParaRPr lang="en-US" sz="1200" dirty="0">
              <a:solidFill>
                <a:prstClr val="black"/>
              </a:solidFill>
              <a:latin typeface="Calibri" panose="020F0502020204030204"/>
            </a:endParaRPr>
          </a:p>
        </p:txBody>
      </p:sp>
      <p:pic>
        <p:nvPicPr>
          <p:cNvPr id="12" name="Image 0" descr="/tmp/rasterized-gradient-611e6ab6.png"/>
          <p:cNvPicPr>
            <a:picLocks noChangeAspect="1"/>
          </p:cNvPicPr>
          <p:nvPr/>
        </p:nvPicPr>
        <p:blipFill>
          <a:blip r:embed="rId3"/>
          <a:stretch>
            <a:fillRect/>
          </a:stretch>
        </p:blipFill>
        <p:spPr>
          <a:xfrm>
            <a:off x="6837760" y="1711920"/>
            <a:ext cx="4846240" cy="3235920"/>
          </a:xfrm>
          <a:prstGeom prst="rect">
            <a:avLst/>
          </a:prstGeom>
        </p:spPr>
      </p:pic>
      <p:sp>
        <p:nvSpPr>
          <p:cNvPr id="13" name="Text 10"/>
          <p:cNvSpPr/>
          <p:nvPr/>
        </p:nvSpPr>
        <p:spPr>
          <a:xfrm>
            <a:off x="7104461" y="1978620"/>
            <a:ext cx="4399097"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00D4FF"/>
                </a:solidFill>
                <a:latin typeface="Arial" pitchFamily="34" charset="0"/>
                <a:ea typeface="Arial" pitchFamily="34" charset="-122"/>
                <a:cs typeface="Arial" pitchFamily="34" charset="-120"/>
              </a:rPr>
              <a:t>HOW IT ACTUALLY WORKS</a:t>
            </a:r>
            <a:endParaRPr lang="en-US" sz="1200" dirty="0">
              <a:solidFill>
                <a:prstClr val="black"/>
              </a:solidFill>
              <a:latin typeface="Calibri" panose="020F0502020204030204"/>
            </a:endParaRPr>
          </a:p>
        </p:txBody>
      </p:sp>
      <p:sp>
        <p:nvSpPr>
          <p:cNvPr id="14" name="Text 11"/>
          <p:cNvSpPr/>
          <p:nvPr/>
        </p:nvSpPr>
        <p:spPr>
          <a:xfrm>
            <a:off x="7104460" y="2344340"/>
            <a:ext cx="4312840" cy="2336800"/>
          </a:xfrm>
          <a:prstGeom prst="rect">
            <a:avLst/>
          </a:prstGeom>
          <a:noFill/>
          <a:ln/>
        </p:spPr>
        <p:txBody>
          <a:bodyPr wrap="square" lIns="101600" tIns="0" rIns="0" bIns="0" rtlCol="0" anchor="t"/>
          <a:lstStyle/>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VM sends ARP request</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VFP intercepts at vSwitch</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Network Controller lookups destination</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VFP injects synthetic ARP response</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Packet forwarded based on IP routing policy</a:t>
            </a:r>
            <a:endParaRPr lang="en-US" dirty="0">
              <a:solidFill>
                <a:prstClr val="black"/>
              </a:solidFill>
              <a:latin typeface="Calibri" panose="020F0502020204030204"/>
            </a:endParaRPr>
          </a:p>
        </p:txBody>
      </p:sp>
      <p:sp>
        <p:nvSpPr>
          <p:cNvPr id="15" name="Text 12"/>
          <p:cNvSpPr/>
          <p:nvPr/>
        </p:nvSpPr>
        <p:spPr>
          <a:xfrm>
            <a:off x="6837760" y="5151040"/>
            <a:ext cx="4846240" cy="782240"/>
          </a:xfrm>
          <a:prstGeom prst="roundRect">
            <a:avLst>
              <a:gd name="adj" fmla="val 1298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3"/>
          <p:cNvSpPr/>
          <p:nvPr/>
        </p:nvSpPr>
        <p:spPr>
          <a:xfrm>
            <a:off x="7015560" y="5328840"/>
            <a:ext cx="4580453" cy="426640"/>
          </a:xfrm>
          <a:prstGeom prst="rect">
            <a:avLst/>
          </a:prstGeom>
          <a:noFill/>
          <a:ln/>
        </p:spPr>
        <p:txBody>
          <a:bodyPr wrap="square" lIns="0" tIns="0" rIns="0" bIns="0" rtlCol="0" anchor="t"/>
          <a:lstStyle/>
          <a:p>
            <a:pPr defTabSz="1219170">
              <a:lnSpc>
                <a:spcPts val="1680"/>
              </a:lnSpc>
            </a:pPr>
            <a:r>
              <a:rPr lang="en-US" sz="1200" b="1" dirty="0">
                <a:solidFill>
                  <a:srgbClr val="0D1117"/>
                </a:solidFill>
                <a:latin typeface="Arial" pitchFamily="34" charset="0"/>
                <a:ea typeface="Arial" pitchFamily="34" charset="-122"/>
                <a:cs typeface="Arial" pitchFamily="34" charset="-120"/>
              </a:rPr>
              <a:t>IMPLICATION: MAC addresses are meaningless in Azure. Don't design around them.</a:t>
            </a:r>
            <a:endParaRPr lang="en-US" sz="1200" dirty="0">
              <a:solidFill>
                <a:prstClr val="black"/>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6204967"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DHCP: Controlled by the Fabric</a:t>
            </a:r>
            <a:endParaRPr lang="en-US" sz="3200" dirty="0">
              <a:solidFill>
                <a:prstClr val="black"/>
              </a:solidFill>
              <a:latin typeface="Calibri" panose="020F0502020204030204"/>
            </a:endParaRPr>
          </a:p>
        </p:txBody>
      </p:sp>
      <p:sp>
        <p:nvSpPr>
          <p:cNvPr id="3" name="Text 1"/>
          <p:cNvSpPr/>
          <p:nvPr/>
        </p:nvSpPr>
        <p:spPr>
          <a:xfrm>
            <a:off x="508000" y="1742679"/>
            <a:ext cx="5492496"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DHCP in Azure is provided by the host, not a DHCP server you deploy. The IP address is determined by your Azure configuration.</a:t>
            </a:r>
            <a:endParaRPr lang="en-US" sz="1400" dirty="0">
              <a:solidFill>
                <a:prstClr val="black"/>
              </a:solidFill>
              <a:latin typeface="Calibri" panose="020F0502020204030204"/>
            </a:endParaRPr>
          </a:p>
        </p:txBody>
      </p:sp>
      <p:sp>
        <p:nvSpPr>
          <p:cNvPr id="4" name="Text 2"/>
          <p:cNvSpPr/>
          <p:nvPr/>
        </p:nvSpPr>
        <p:spPr>
          <a:xfrm>
            <a:off x="508000" y="2550319"/>
            <a:ext cx="5384800" cy="1915120"/>
          </a:xfrm>
          <a:prstGeom prst="roundRect">
            <a:avLst>
              <a:gd name="adj" fmla="val 5305"/>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723901" y="2766219"/>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 NEVER DO THIS</a:t>
            </a:r>
            <a:endParaRPr lang="en-US" sz="1200" dirty="0">
              <a:solidFill>
                <a:prstClr val="black"/>
              </a:solidFill>
              <a:latin typeface="Calibri" panose="020F0502020204030204"/>
            </a:endParaRPr>
          </a:p>
        </p:txBody>
      </p:sp>
      <p:sp>
        <p:nvSpPr>
          <p:cNvPr id="6" name="Text 4"/>
          <p:cNvSpPr/>
          <p:nvPr/>
        </p:nvSpPr>
        <p:spPr>
          <a:xfrm>
            <a:off x="723900" y="3081139"/>
            <a:ext cx="4953000" cy="1168400"/>
          </a:xfrm>
          <a:prstGeom prst="rect">
            <a:avLst/>
          </a:prstGeom>
          <a:noFill/>
          <a:ln/>
        </p:spPr>
        <p:txBody>
          <a:bodyPr wrap="square" lIns="101600" tIns="0" rIns="0" bIns="0" rtlCol="0" anchor="t"/>
          <a:lstStyle/>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Disable DHCP on VM NICs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Manually assign static IPs inside the guest OS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Run your own DHCP server for Azure VMs</a:t>
            </a:r>
            <a:endParaRPr lang="en-US" dirty="0">
              <a:solidFill>
                <a:prstClr val="black"/>
              </a:solidFill>
              <a:latin typeface="Calibri" panose="020F0502020204030204"/>
            </a:endParaRPr>
          </a:p>
        </p:txBody>
      </p:sp>
      <p:sp>
        <p:nvSpPr>
          <p:cNvPr id="7" name="Text 5"/>
          <p:cNvSpPr/>
          <p:nvPr/>
        </p:nvSpPr>
        <p:spPr>
          <a:xfrm>
            <a:off x="508000" y="4668639"/>
            <a:ext cx="5384800" cy="1234083"/>
          </a:xfrm>
          <a:prstGeom prst="roundRect">
            <a:avLst>
              <a:gd name="adj" fmla="val 8233"/>
            </a:avLst>
          </a:prstGeom>
          <a:solidFill>
            <a:srgbClr val="161B22"/>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6"/>
          <p:cNvSpPr/>
          <p:nvPr/>
        </p:nvSpPr>
        <p:spPr>
          <a:xfrm>
            <a:off x="723901" y="4884539"/>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0D4FF"/>
                </a:solidFill>
                <a:latin typeface="Arial" pitchFamily="34" charset="0"/>
                <a:ea typeface="Arial" pitchFamily="34" charset="-122"/>
                <a:cs typeface="Arial" pitchFamily="34" charset="-120"/>
              </a:rPr>
              <a:t>CORRECT APPROACH</a:t>
            </a:r>
            <a:endParaRPr lang="en-US" sz="1200" dirty="0">
              <a:solidFill>
                <a:prstClr val="black"/>
              </a:solidFill>
              <a:latin typeface="Calibri" panose="020F0502020204030204"/>
            </a:endParaRPr>
          </a:p>
        </p:txBody>
      </p:sp>
      <p:sp>
        <p:nvSpPr>
          <p:cNvPr id="9" name="Text 7"/>
          <p:cNvSpPr/>
          <p:nvPr/>
        </p:nvSpPr>
        <p:spPr>
          <a:xfrm>
            <a:off x="723901" y="5199460"/>
            <a:ext cx="5052060"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Set "static" IPs in Azure portal/ARM - DHCP still delivers them, but they don't change.</a:t>
            </a:r>
            <a:endParaRPr lang="en-US" sz="1200" dirty="0">
              <a:solidFill>
                <a:prstClr val="black"/>
              </a:solidFill>
              <a:latin typeface="Calibri" panose="020F0502020204030204"/>
            </a:endParaRPr>
          </a:p>
        </p:txBody>
      </p:sp>
      <p:sp>
        <p:nvSpPr>
          <p:cNvPr id="10" name="Text 8"/>
          <p:cNvSpPr/>
          <p:nvPr/>
        </p:nvSpPr>
        <p:spPr>
          <a:xfrm>
            <a:off x="6299200" y="2573139"/>
            <a:ext cx="5492496" cy="213320"/>
          </a:xfrm>
          <a:prstGeom prst="rect">
            <a:avLst/>
          </a:prstGeom>
          <a:noFill/>
          <a:ln/>
        </p:spPr>
        <p:txBody>
          <a:bodyPr wrap="square" lIns="0" tIns="0" rIns="0" bIns="0" rtlCol="0" anchor="t"/>
          <a:lstStyle/>
          <a:p>
            <a:pPr defTabSz="1219170">
              <a:lnSpc>
                <a:spcPts val="1680"/>
              </a:lnSpc>
            </a:pPr>
            <a:r>
              <a:rPr lang="en-US" sz="1200" b="1" dirty="0">
                <a:solidFill>
                  <a:srgbClr val="8B949E"/>
                </a:solidFill>
                <a:latin typeface="Arial" pitchFamily="34" charset="0"/>
                <a:ea typeface="Arial" pitchFamily="34" charset="-122"/>
                <a:cs typeface="Arial" pitchFamily="34" charset="-120"/>
              </a:rPr>
              <a:t>RESERVED UDP PORTS</a:t>
            </a:r>
            <a:endParaRPr lang="en-US" sz="1200" dirty="0">
              <a:solidFill>
                <a:prstClr val="black"/>
              </a:solidFill>
              <a:latin typeface="Calibri" panose="020F0502020204030204"/>
            </a:endParaRPr>
          </a:p>
        </p:txBody>
      </p:sp>
      <p:sp>
        <p:nvSpPr>
          <p:cNvPr id="11" name="Text 9"/>
          <p:cNvSpPr/>
          <p:nvPr/>
        </p:nvSpPr>
        <p:spPr>
          <a:xfrm>
            <a:off x="6299200" y="2938860"/>
            <a:ext cx="1693267" cy="1036240"/>
          </a:xfrm>
          <a:prstGeom prst="roundRect">
            <a:avLst>
              <a:gd name="adj" fmla="val 7354"/>
            </a:avLst>
          </a:prstGeom>
          <a:solidFill>
            <a:srgbClr val="21262D"/>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2" name="Text 10"/>
          <p:cNvSpPr/>
          <p:nvPr/>
        </p:nvSpPr>
        <p:spPr>
          <a:xfrm>
            <a:off x="6476577" y="3129360"/>
            <a:ext cx="1338512" cy="426640"/>
          </a:xfrm>
          <a:prstGeom prst="rect">
            <a:avLst/>
          </a:prstGeom>
          <a:noFill/>
          <a:ln/>
        </p:spPr>
        <p:txBody>
          <a:bodyPr wrap="square" lIns="0" tIns="0" rIns="0" bIns="0" rtlCol="0" anchor="t"/>
          <a:lstStyle/>
          <a:p>
            <a:pPr algn="ctr" defTabSz="1219170">
              <a:lnSpc>
                <a:spcPts val="3360"/>
              </a:lnSpc>
            </a:pPr>
            <a:r>
              <a:rPr lang="en-US" sz="2400" b="1" dirty="0">
                <a:solidFill>
                  <a:srgbClr val="FF6B6B"/>
                </a:solidFill>
                <a:latin typeface="Arial" pitchFamily="34" charset="0"/>
                <a:ea typeface="Arial" pitchFamily="34" charset="-122"/>
                <a:cs typeface="Arial" pitchFamily="34" charset="-120"/>
              </a:rPr>
              <a:t>67</a:t>
            </a:r>
            <a:endParaRPr lang="en-US" sz="2400" dirty="0">
              <a:solidFill>
                <a:prstClr val="black"/>
              </a:solidFill>
              <a:latin typeface="Calibri" panose="020F0502020204030204"/>
            </a:endParaRPr>
          </a:p>
        </p:txBody>
      </p:sp>
      <p:sp>
        <p:nvSpPr>
          <p:cNvPr id="13" name="Text 11"/>
          <p:cNvSpPr/>
          <p:nvPr/>
        </p:nvSpPr>
        <p:spPr>
          <a:xfrm>
            <a:off x="6476577" y="3606800"/>
            <a:ext cx="1338512"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DHCP Server</a:t>
            </a:r>
            <a:endParaRPr lang="en-US" sz="1000" dirty="0">
              <a:solidFill>
                <a:prstClr val="black"/>
              </a:solidFill>
              <a:latin typeface="Calibri" panose="020F0502020204030204"/>
            </a:endParaRPr>
          </a:p>
        </p:txBody>
      </p:sp>
      <p:sp>
        <p:nvSpPr>
          <p:cNvPr id="14" name="Text 12"/>
          <p:cNvSpPr/>
          <p:nvPr/>
        </p:nvSpPr>
        <p:spPr>
          <a:xfrm>
            <a:off x="8144867" y="2938860"/>
            <a:ext cx="1693267" cy="1036240"/>
          </a:xfrm>
          <a:prstGeom prst="roundRect">
            <a:avLst>
              <a:gd name="adj" fmla="val 7354"/>
            </a:avLst>
          </a:prstGeom>
          <a:solidFill>
            <a:srgbClr val="21262D"/>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5" name="Text 13"/>
          <p:cNvSpPr/>
          <p:nvPr/>
        </p:nvSpPr>
        <p:spPr>
          <a:xfrm>
            <a:off x="8322244" y="3129360"/>
            <a:ext cx="1338512" cy="426640"/>
          </a:xfrm>
          <a:prstGeom prst="rect">
            <a:avLst/>
          </a:prstGeom>
          <a:noFill/>
          <a:ln/>
        </p:spPr>
        <p:txBody>
          <a:bodyPr wrap="square" lIns="0" tIns="0" rIns="0" bIns="0" rtlCol="0" anchor="t"/>
          <a:lstStyle/>
          <a:p>
            <a:pPr algn="ctr" defTabSz="1219170">
              <a:lnSpc>
                <a:spcPts val="3360"/>
              </a:lnSpc>
            </a:pPr>
            <a:r>
              <a:rPr lang="en-US" sz="2400" b="1" dirty="0">
                <a:solidFill>
                  <a:srgbClr val="FF6B6B"/>
                </a:solidFill>
                <a:latin typeface="Arial" pitchFamily="34" charset="0"/>
                <a:ea typeface="Arial" pitchFamily="34" charset="-122"/>
                <a:cs typeface="Arial" pitchFamily="34" charset="-120"/>
              </a:rPr>
              <a:t>68</a:t>
            </a:r>
            <a:endParaRPr lang="en-US" sz="2400" dirty="0">
              <a:solidFill>
                <a:prstClr val="black"/>
              </a:solidFill>
              <a:latin typeface="Calibri" panose="020F0502020204030204"/>
            </a:endParaRPr>
          </a:p>
        </p:txBody>
      </p:sp>
      <p:sp>
        <p:nvSpPr>
          <p:cNvPr id="16" name="Text 14"/>
          <p:cNvSpPr/>
          <p:nvPr/>
        </p:nvSpPr>
        <p:spPr>
          <a:xfrm>
            <a:off x="8322244" y="3606800"/>
            <a:ext cx="1338512"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DHCP Client</a:t>
            </a:r>
            <a:endParaRPr lang="en-US" sz="1000" dirty="0">
              <a:solidFill>
                <a:prstClr val="black"/>
              </a:solidFill>
              <a:latin typeface="Calibri" panose="020F0502020204030204"/>
            </a:endParaRPr>
          </a:p>
        </p:txBody>
      </p:sp>
      <p:sp>
        <p:nvSpPr>
          <p:cNvPr id="17" name="Text 15"/>
          <p:cNvSpPr/>
          <p:nvPr/>
        </p:nvSpPr>
        <p:spPr>
          <a:xfrm>
            <a:off x="9990535" y="2938860"/>
            <a:ext cx="1693267" cy="1036240"/>
          </a:xfrm>
          <a:prstGeom prst="roundRect">
            <a:avLst>
              <a:gd name="adj" fmla="val 7354"/>
            </a:avLst>
          </a:prstGeom>
          <a:solidFill>
            <a:srgbClr val="21262D"/>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8" name="Text 16"/>
          <p:cNvSpPr/>
          <p:nvPr/>
        </p:nvSpPr>
        <p:spPr>
          <a:xfrm>
            <a:off x="10167912" y="3129360"/>
            <a:ext cx="1338512" cy="426640"/>
          </a:xfrm>
          <a:prstGeom prst="rect">
            <a:avLst/>
          </a:prstGeom>
          <a:noFill/>
          <a:ln/>
        </p:spPr>
        <p:txBody>
          <a:bodyPr wrap="square" lIns="0" tIns="0" rIns="0" bIns="0" rtlCol="0" anchor="t"/>
          <a:lstStyle/>
          <a:p>
            <a:pPr algn="ctr" defTabSz="1219170">
              <a:lnSpc>
                <a:spcPts val="3360"/>
              </a:lnSpc>
            </a:pPr>
            <a:r>
              <a:rPr lang="en-US" sz="2400" b="1" dirty="0">
                <a:solidFill>
                  <a:srgbClr val="FF6B6B"/>
                </a:solidFill>
                <a:latin typeface="Arial" pitchFamily="34" charset="0"/>
                <a:ea typeface="Arial" pitchFamily="34" charset="-122"/>
                <a:cs typeface="Arial" pitchFamily="34" charset="-120"/>
              </a:rPr>
              <a:t>4789</a:t>
            </a:r>
            <a:endParaRPr lang="en-US" sz="2400" dirty="0">
              <a:solidFill>
                <a:prstClr val="black"/>
              </a:solidFill>
              <a:latin typeface="Calibri" panose="020F0502020204030204"/>
            </a:endParaRPr>
          </a:p>
        </p:txBody>
      </p:sp>
      <p:sp>
        <p:nvSpPr>
          <p:cNvPr id="19" name="Text 17"/>
          <p:cNvSpPr/>
          <p:nvPr/>
        </p:nvSpPr>
        <p:spPr>
          <a:xfrm>
            <a:off x="10167912" y="3606800"/>
            <a:ext cx="1338512"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VXLAN</a:t>
            </a:r>
            <a:endParaRPr lang="en-US" sz="1000" dirty="0">
              <a:solidFill>
                <a:prstClr val="black"/>
              </a:solidFill>
              <a:latin typeface="Calibri" panose="020F0502020204030204"/>
            </a:endParaRPr>
          </a:p>
        </p:txBody>
      </p:sp>
      <p:sp>
        <p:nvSpPr>
          <p:cNvPr id="20" name="Text 18"/>
          <p:cNvSpPr/>
          <p:nvPr/>
        </p:nvSpPr>
        <p:spPr>
          <a:xfrm>
            <a:off x="6299200" y="4229100"/>
            <a:ext cx="5384800" cy="842963"/>
          </a:xfrm>
          <a:prstGeom prst="roundRect">
            <a:avLst>
              <a:gd name="adj" fmla="val 9040"/>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Text 19"/>
          <p:cNvSpPr/>
          <p:nvPr/>
        </p:nvSpPr>
        <p:spPr>
          <a:xfrm>
            <a:off x="6477000" y="4406900"/>
            <a:ext cx="5129784"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Host services available via 168.63.129.16: DHCP, DNS, health probes, IMDS</a:t>
            </a:r>
            <a:endParaRPr lang="en-US" sz="1200" dirty="0">
              <a:solidFill>
                <a:prstClr val="black"/>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16880fb1.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326657" y="2442369"/>
            <a:ext cx="1538288" cy="452040"/>
          </a:xfrm>
          <a:prstGeom prst="roundRect">
            <a:avLst>
              <a:gd name="adj" fmla="val 1123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622171" y="2543969"/>
            <a:ext cx="947261"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MYTH #4</a:t>
            </a:r>
            <a:endParaRPr lang="en-US" sz="1400" dirty="0">
              <a:solidFill>
                <a:prstClr val="black"/>
              </a:solidFill>
              <a:latin typeface="Calibri" panose="020F0502020204030204"/>
            </a:endParaRPr>
          </a:p>
        </p:txBody>
      </p:sp>
      <p:sp>
        <p:nvSpPr>
          <p:cNvPr id="5" name="Text 2"/>
          <p:cNvSpPr/>
          <p:nvPr/>
        </p:nvSpPr>
        <p:spPr>
          <a:xfrm>
            <a:off x="1969141" y="3199210"/>
            <a:ext cx="8253520"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"Routing Works Like On-Premises"</a:t>
            </a:r>
            <a:endParaRPr lang="en-US" sz="3800" dirty="0">
              <a:solidFill>
                <a:prstClr val="black"/>
              </a:solidFill>
              <a:latin typeface="Calibri" panose="020F0502020204030204"/>
            </a:endParaRPr>
          </a:p>
        </p:txBody>
      </p:sp>
      <p:sp>
        <p:nvSpPr>
          <p:cNvPr id="6" name="Text 3"/>
          <p:cNvSpPr/>
          <p:nvPr/>
        </p:nvSpPr>
        <p:spPr>
          <a:xfrm>
            <a:off x="3762866" y="4131272"/>
            <a:ext cx="4666071"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No recursive lookups. Routing happens at the NIC.</a:t>
            </a:r>
            <a:endParaRPr lang="en-US" sz="1600" dirty="0">
              <a:solidFill>
                <a:prstClr val="black"/>
              </a:solidFill>
              <a:latin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8199883"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Routing Happens at the NIC, Not a Router</a:t>
            </a:r>
            <a:endParaRPr lang="en-US" sz="3200" dirty="0">
              <a:solidFill>
                <a:prstClr val="black"/>
              </a:solidFill>
              <a:latin typeface="Calibri" panose="020F0502020204030204"/>
            </a:endParaRPr>
          </a:p>
        </p:txBody>
      </p:sp>
      <p:sp>
        <p:nvSpPr>
          <p:cNvPr id="3" name="Text 1"/>
          <p:cNvSpPr/>
          <p:nvPr/>
        </p:nvSpPr>
        <p:spPr>
          <a:xfrm>
            <a:off x="508000" y="2015728"/>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Azure NICs have three built-in capabilities. There is </a:t>
            </a:r>
            <a:r>
              <a:rPr lang="en-US" sz="1400" b="1" dirty="0">
                <a:solidFill>
                  <a:srgbClr val="FF6B6B"/>
                </a:solidFill>
                <a:latin typeface="Arial" pitchFamily="34" charset="0"/>
                <a:ea typeface="Arial" pitchFamily="34" charset="-122"/>
                <a:cs typeface="Arial" pitchFamily="34" charset="-120"/>
              </a:rPr>
              <a:t>no central router</a:t>
            </a:r>
            <a:r>
              <a:rPr lang="en-US" sz="1400" dirty="0">
                <a:solidFill>
                  <a:srgbClr val="C9D1D9"/>
                </a:solidFill>
                <a:latin typeface="Arial" pitchFamily="34" charset="0"/>
                <a:ea typeface="Arial" pitchFamily="34" charset="-122"/>
                <a:cs typeface="Arial" pitchFamily="34" charset="-120"/>
              </a:rPr>
              <a:t> - each NIC makes its own routing decisions.</a:t>
            </a:r>
            <a:endParaRPr lang="en-US" sz="1400" dirty="0">
              <a:solidFill>
                <a:prstClr val="black"/>
              </a:solidFill>
              <a:latin typeface="Calibri" panose="020F0502020204030204"/>
            </a:endParaRPr>
          </a:p>
        </p:txBody>
      </p:sp>
      <p:sp>
        <p:nvSpPr>
          <p:cNvPr id="4" name="Text 2"/>
          <p:cNvSpPr/>
          <p:nvPr/>
        </p:nvSpPr>
        <p:spPr>
          <a:xfrm>
            <a:off x="508000" y="2823370"/>
            <a:ext cx="5923360" cy="85070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Shape 3"/>
          <p:cNvSpPr/>
          <p:nvPr/>
        </p:nvSpPr>
        <p:spPr>
          <a:xfrm>
            <a:off x="533400" y="2823370"/>
            <a:ext cx="0" cy="85070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6" name="Text 4"/>
          <p:cNvSpPr/>
          <p:nvPr/>
        </p:nvSpPr>
        <p:spPr>
          <a:xfrm>
            <a:off x="762000" y="3001170"/>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Routing</a:t>
            </a:r>
            <a:endParaRPr lang="en-US" sz="1300" dirty="0">
              <a:solidFill>
                <a:prstClr val="black"/>
              </a:solidFill>
              <a:latin typeface="Calibri" panose="020F0502020204030204"/>
            </a:endParaRPr>
          </a:p>
        </p:txBody>
      </p:sp>
      <p:sp>
        <p:nvSpPr>
          <p:cNvPr id="7" name="Text 5"/>
          <p:cNvSpPr/>
          <p:nvPr/>
        </p:nvSpPr>
        <p:spPr>
          <a:xfrm>
            <a:off x="762000" y="3282951"/>
            <a:ext cx="5575483" cy="213320"/>
          </a:xfrm>
          <a:prstGeom prst="rect">
            <a:avLst/>
          </a:prstGeom>
          <a:noFill/>
          <a:ln/>
        </p:spPr>
        <p:txBody>
          <a:bodyPr wrap="square" lIns="0" tIns="0" rIns="0" bIns="0" rtlCol="0" anchor="t"/>
          <a:lstStyle/>
          <a:p>
            <a:pPr defTabSz="1219170">
              <a:lnSpc>
                <a:spcPts val="1680"/>
              </a:lnSpc>
              <a:spcBef>
                <a:spcPts val="400"/>
              </a:spcBef>
            </a:pPr>
            <a:r>
              <a:rPr lang="en-US" sz="1200" dirty="0">
                <a:solidFill>
                  <a:srgbClr val="C9D1D9"/>
                </a:solidFill>
                <a:latin typeface="Arial" pitchFamily="34" charset="0"/>
                <a:ea typeface="Arial" pitchFamily="34" charset="-122"/>
                <a:cs typeface="Arial" pitchFamily="34" charset="-120"/>
              </a:rPr>
              <a:t>Effective routes determine where packets go</a:t>
            </a:r>
            <a:endParaRPr lang="en-US" sz="1200" dirty="0">
              <a:solidFill>
                <a:prstClr val="black"/>
              </a:solidFill>
              <a:latin typeface="Calibri" panose="020F0502020204030204"/>
            </a:endParaRPr>
          </a:p>
        </p:txBody>
      </p:sp>
      <p:sp>
        <p:nvSpPr>
          <p:cNvPr id="8" name="Text 6"/>
          <p:cNvSpPr/>
          <p:nvPr/>
        </p:nvSpPr>
        <p:spPr>
          <a:xfrm>
            <a:off x="508000" y="3801071"/>
            <a:ext cx="5923360" cy="85070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9" name="Shape 7"/>
          <p:cNvSpPr/>
          <p:nvPr/>
        </p:nvSpPr>
        <p:spPr>
          <a:xfrm>
            <a:off x="533400" y="3801071"/>
            <a:ext cx="0" cy="85070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10" name="Text 8"/>
          <p:cNvSpPr/>
          <p:nvPr/>
        </p:nvSpPr>
        <p:spPr>
          <a:xfrm>
            <a:off x="762000" y="3978871"/>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Filtering</a:t>
            </a:r>
            <a:endParaRPr lang="en-US" sz="1300" dirty="0">
              <a:solidFill>
                <a:prstClr val="black"/>
              </a:solidFill>
              <a:latin typeface="Calibri" panose="020F0502020204030204"/>
            </a:endParaRPr>
          </a:p>
        </p:txBody>
      </p:sp>
      <p:sp>
        <p:nvSpPr>
          <p:cNvPr id="11" name="Text 9"/>
          <p:cNvSpPr/>
          <p:nvPr/>
        </p:nvSpPr>
        <p:spPr>
          <a:xfrm>
            <a:off x="762000" y="4260652"/>
            <a:ext cx="5575483" cy="213320"/>
          </a:xfrm>
          <a:prstGeom prst="rect">
            <a:avLst/>
          </a:prstGeom>
          <a:noFill/>
          <a:ln/>
        </p:spPr>
        <p:txBody>
          <a:bodyPr wrap="square" lIns="0" tIns="0" rIns="0" bIns="0" rtlCol="0" anchor="t"/>
          <a:lstStyle/>
          <a:p>
            <a:pPr defTabSz="1219170">
              <a:lnSpc>
                <a:spcPts val="1680"/>
              </a:lnSpc>
              <a:spcBef>
                <a:spcPts val="400"/>
              </a:spcBef>
            </a:pPr>
            <a:r>
              <a:rPr lang="en-US" sz="1200" dirty="0">
                <a:solidFill>
                  <a:srgbClr val="C9D1D9"/>
                </a:solidFill>
                <a:latin typeface="Arial" pitchFamily="34" charset="0"/>
                <a:ea typeface="Arial" pitchFamily="34" charset="-122"/>
                <a:cs typeface="Arial" pitchFamily="34" charset="-120"/>
              </a:rPr>
              <a:t>NSGs enforced at the NIC level</a:t>
            </a:r>
            <a:endParaRPr lang="en-US" sz="1200" dirty="0">
              <a:solidFill>
                <a:prstClr val="black"/>
              </a:solidFill>
              <a:latin typeface="Calibri" panose="020F0502020204030204"/>
            </a:endParaRPr>
          </a:p>
        </p:txBody>
      </p:sp>
      <p:sp>
        <p:nvSpPr>
          <p:cNvPr id="12" name="Text 10"/>
          <p:cNvSpPr/>
          <p:nvPr/>
        </p:nvSpPr>
        <p:spPr>
          <a:xfrm>
            <a:off x="508000" y="4778772"/>
            <a:ext cx="5923360" cy="85070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Shape 11"/>
          <p:cNvSpPr/>
          <p:nvPr/>
        </p:nvSpPr>
        <p:spPr>
          <a:xfrm>
            <a:off x="533400" y="4778772"/>
            <a:ext cx="0" cy="85070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14" name="Text 12"/>
          <p:cNvSpPr/>
          <p:nvPr/>
        </p:nvSpPr>
        <p:spPr>
          <a:xfrm>
            <a:off x="762000" y="4956572"/>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NAT</a:t>
            </a:r>
            <a:endParaRPr lang="en-US" sz="1300" dirty="0">
              <a:solidFill>
                <a:prstClr val="black"/>
              </a:solidFill>
              <a:latin typeface="Calibri" panose="020F0502020204030204"/>
            </a:endParaRPr>
          </a:p>
        </p:txBody>
      </p:sp>
      <p:sp>
        <p:nvSpPr>
          <p:cNvPr id="15" name="Text 13"/>
          <p:cNvSpPr/>
          <p:nvPr/>
        </p:nvSpPr>
        <p:spPr>
          <a:xfrm>
            <a:off x="762000" y="5238353"/>
            <a:ext cx="5575483" cy="213320"/>
          </a:xfrm>
          <a:prstGeom prst="rect">
            <a:avLst/>
          </a:prstGeom>
          <a:noFill/>
          <a:ln/>
        </p:spPr>
        <p:txBody>
          <a:bodyPr wrap="square" lIns="0" tIns="0" rIns="0" bIns="0" rtlCol="0" anchor="t"/>
          <a:lstStyle/>
          <a:p>
            <a:pPr defTabSz="1219170">
              <a:lnSpc>
                <a:spcPts val="1680"/>
              </a:lnSpc>
              <a:spcBef>
                <a:spcPts val="400"/>
              </a:spcBef>
            </a:pPr>
            <a:r>
              <a:rPr lang="en-US" sz="1200" dirty="0">
                <a:solidFill>
                  <a:srgbClr val="C9D1D9"/>
                </a:solidFill>
                <a:latin typeface="Arial" pitchFamily="34" charset="0"/>
                <a:ea typeface="Arial" pitchFamily="34" charset="-122"/>
                <a:cs typeface="Arial" pitchFamily="34" charset="-120"/>
              </a:rPr>
              <a:t>Public IP translation at the NIC</a:t>
            </a:r>
            <a:endParaRPr lang="en-US" sz="1200" dirty="0">
              <a:solidFill>
                <a:prstClr val="black"/>
              </a:solidFill>
              <a:latin typeface="Calibri" panose="020F0502020204030204"/>
            </a:endParaRPr>
          </a:p>
        </p:txBody>
      </p:sp>
      <p:sp>
        <p:nvSpPr>
          <p:cNvPr id="16" name="Text 14"/>
          <p:cNvSpPr/>
          <p:nvPr/>
        </p:nvSpPr>
        <p:spPr>
          <a:xfrm>
            <a:off x="6837760" y="2130227"/>
            <a:ext cx="4846240" cy="1284883"/>
          </a:xfrm>
          <a:prstGeom prst="roundRect">
            <a:avLst>
              <a:gd name="adj" fmla="val 7907"/>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7053661" y="2346127"/>
            <a:ext cx="4502729"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FF6B6B"/>
                </a:solidFill>
                <a:latin typeface="Arial" pitchFamily="34" charset="0"/>
                <a:ea typeface="Arial" pitchFamily="34" charset="-122"/>
                <a:cs typeface="Arial" pitchFamily="34" charset="-120"/>
              </a:rPr>
              <a:t>NO RECURSIVE ROUTING</a:t>
            </a:r>
            <a:endParaRPr lang="en-US" sz="1200" dirty="0">
              <a:solidFill>
                <a:prstClr val="black"/>
              </a:solidFill>
              <a:latin typeface="Calibri" panose="020F0502020204030204"/>
            </a:endParaRPr>
          </a:p>
        </p:txBody>
      </p:sp>
      <p:sp>
        <p:nvSpPr>
          <p:cNvPr id="18" name="Text 16"/>
          <p:cNvSpPr/>
          <p:nvPr/>
        </p:nvSpPr>
        <p:spPr>
          <a:xfrm>
            <a:off x="7053661" y="2711847"/>
            <a:ext cx="4502729"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Unlike physical routers, Azure doesn't do recursive lookups. If the next-hop isn't directly reachable, the route fails.</a:t>
            </a:r>
            <a:endParaRPr lang="en-US" sz="1200" dirty="0">
              <a:solidFill>
                <a:prstClr val="black"/>
              </a:solidFill>
              <a:latin typeface="Calibri" panose="020F0502020204030204"/>
            </a:endParaRPr>
          </a:p>
        </p:txBody>
      </p:sp>
      <p:sp>
        <p:nvSpPr>
          <p:cNvPr id="19" name="Text 17"/>
          <p:cNvSpPr/>
          <p:nvPr/>
        </p:nvSpPr>
        <p:spPr>
          <a:xfrm>
            <a:off x="6837760" y="3618310"/>
            <a:ext cx="4846240" cy="1246783"/>
          </a:xfrm>
          <a:prstGeom prst="roundRect">
            <a:avLst>
              <a:gd name="adj" fmla="val 8149"/>
            </a:avLst>
          </a:prstGeom>
          <a:solidFill>
            <a:srgbClr val="0D1117"/>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20" name="Text 18"/>
          <p:cNvSpPr/>
          <p:nvPr/>
        </p:nvSpPr>
        <p:spPr>
          <a:xfrm>
            <a:off x="7028261" y="3808809"/>
            <a:ext cx="4554545" cy="177800"/>
          </a:xfrm>
          <a:prstGeom prst="rect">
            <a:avLst/>
          </a:prstGeom>
          <a:noFill/>
          <a:ln/>
        </p:spPr>
        <p:txBody>
          <a:bodyPr wrap="square" lIns="0" tIns="0" rIns="0" bIns="0" rtlCol="0" anchor="t"/>
          <a:lstStyle/>
          <a:p>
            <a:pPr defTabSz="1219170">
              <a:lnSpc>
                <a:spcPts val="1400"/>
              </a:lnSpc>
              <a:spcAft>
                <a:spcPts val="800"/>
              </a:spcAft>
            </a:pPr>
            <a:r>
              <a:rPr lang="en-US" sz="1000" dirty="0">
                <a:solidFill>
                  <a:srgbClr val="8B949E"/>
                </a:solidFill>
                <a:latin typeface="Courier New" pitchFamily="34" charset="0"/>
                <a:ea typeface="Courier New" pitchFamily="34" charset="-122"/>
                <a:cs typeface="Courier New" pitchFamily="34" charset="-120"/>
              </a:rPr>
              <a:t>Effective routes example:</a:t>
            </a:r>
            <a:endParaRPr lang="en-US" sz="1000" dirty="0">
              <a:solidFill>
                <a:prstClr val="black"/>
              </a:solidFill>
              <a:latin typeface="Calibri" panose="020F0502020204030204"/>
            </a:endParaRPr>
          </a:p>
        </p:txBody>
      </p:sp>
      <p:sp>
        <p:nvSpPr>
          <p:cNvPr id="21" name="Text 19"/>
          <p:cNvSpPr/>
          <p:nvPr/>
        </p:nvSpPr>
        <p:spPr>
          <a:xfrm>
            <a:off x="7028261" y="4088210"/>
            <a:ext cx="4554545" cy="195461"/>
          </a:xfrm>
          <a:prstGeom prst="rect">
            <a:avLst/>
          </a:prstGeom>
          <a:noFill/>
          <a:ln/>
        </p:spPr>
        <p:txBody>
          <a:bodyPr wrap="square" lIns="0" tIns="0" rIns="0" bIns="0" rtlCol="0" anchor="t"/>
          <a:lstStyle/>
          <a:p>
            <a:pPr defTabSz="1219170">
              <a:lnSpc>
                <a:spcPts val="1540"/>
              </a:lnSpc>
            </a:pPr>
            <a:r>
              <a:rPr lang="en-US" sz="1100" dirty="0">
                <a:solidFill>
                  <a:srgbClr val="E6EDF3"/>
                </a:solidFill>
                <a:latin typeface="Courier New" pitchFamily="34" charset="0"/>
                <a:ea typeface="Courier New" pitchFamily="34" charset="-122"/>
                <a:cs typeface="Courier New" pitchFamily="34" charset="-120"/>
              </a:rPr>
              <a:t>10.0.0.0/16  → VirtualNetwork</a:t>
            </a:r>
            <a:endParaRPr lang="en-US" sz="1100" dirty="0">
              <a:solidFill>
                <a:prstClr val="black"/>
              </a:solidFill>
              <a:latin typeface="Calibri" panose="020F0502020204030204"/>
            </a:endParaRPr>
          </a:p>
        </p:txBody>
      </p:sp>
      <p:sp>
        <p:nvSpPr>
          <p:cNvPr id="22" name="Text 20"/>
          <p:cNvSpPr/>
          <p:nvPr/>
        </p:nvSpPr>
        <p:spPr>
          <a:xfrm>
            <a:off x="7028261" y="4283671"/>
            <a:ext cx="4554545" cy="195461"/>
          </a:xfrm>
          <a:prstGeom prst="rect">
            <a:avLst/>
          </a:prstGeom>
          <a:noFill/>
          <a:ln/>
        </p:spPr>
        <p:txBody>
          <a:bodyPr wrap="square" lIns="0" tIns="0" rIns="0" bIns="0" rtlCol="0" anchor="t"/>
          <a:lstStyle/>
          <a:p>
            <a:pPr defTabSz="1219170">
              <a:lnSpc>
                <a:spcPts val="1540"/>
              </a:lnSpc>
            </a:pPr>
            <a:r>
              <a:rPr lang="en-US" sz="1100" dirty="0">
                <a:solidFill>
                  <a:srgbClr val="E6EDF3"/>
                </a:solidFill>
                <a:latin typeface="Courier New" pitchFamily="34" charset="0"/>
                <a:ea typeface="Courier New" pitchFamily="34" charset="-122"/>
                <a:cs typeface="Courier New" pitchFamily="34" charset="-120"/>
              </a:rPr>
              <a:t>0.0.0.0/0    → Internet</a:t>
            </a:r>
            <a:endParaRPr lang="en-US" sz="1100" dirty="0">
              <a:solidFill>
                <a:prstClr val="black"/>
              </a:solidFill>
              <a:latin typeface="Calibri" panose="020F0502020204030204"/>
            </a:endParaRPr>
          </a:p>
        </p:txBody>
      </p:sp>
      <p:sp>
        <p:nvSpPr>
          <p:cNvPr id="23" name="Text 21"/>
          <p:cNvSpPr/>
          <p:nvPr/>
        </p:nvSpPr>
        <p:spPr>
          <a:xfrm>
            <a:off x="7028261" y="4479131"/>
            <a:ext cx="4554545" cy="195461"/>
          </a:xfrm>
          <a:prstGeom prst="rect">
            <a:avLst/>
          </a:prstGeom>
          <a:noFill/>
          <a:ln/>
        </p:spPr>
        <p:txBody>
          <a:bodyPr wrap="square" lIns="0" tIns="0" rIns="0" bIns="0" rtlCol="0" anchor="t"/>
          <a:lstStyle/>
          <a:p>
            <a:pPr defTabSz="1219170">
              <a:lnSpc>
                <a:spcPts val="1540"/>
              </a:lnSpc>
            </a:pPr>
            <a:r>
              <a:rPr lang="en-US" sz="1100" dirty="0">
                <a:solidFill>
                  <a:srgbClr val="00D4FF"/>
                </a:solidFill>
                <a:latin typeface="Courier New" pitchFamily="34" charset="0"/>
                <a:ea typeface="Courier New" pitchFamily="34" charset="-122"/>
                <a:cs typeface="Courier New" pitchFamily="34" charset="-120"/>
              </a:rPr>
              <a:t>10.1.0.0/16  → VNetPeering</a:t>
            </a:r>
            <a:endParaRPr lang="en-US" sz="1100" dirty="0">
              <a:solidFill>
                <a:prstClr val="black"/>
              </a:solidFill>
              <a:latin typeface="Calibri" panose="020F0502020204030204"/>
            </a:endParaRPr>
          </a:p>
        </p:txBody>
      </p:sp>
      <p:sp>
        <p:nvSpPr>
          <p:cNvPr id="24" name="Text 22"/>
          <p:cNvSpPr/>
          <p:nvPr/>
        </p:nvSpPr>
        <p:spPr>
          <a:xfrm>
            <a:off x="6837760" y="5068293"/>
            <a:ext cx="4943165" cy="446881"/>
          </a:xfrm>
          <a:prstGeom prst="rect">
            <a:avLst/>
          </a:prstGeom>
          <a:noFill/>
          <a:ln/>
        </p:spPr>
        <p:txBody>
          <a:bodyPr wrap="square" lIns="0" tIns="0" rIns="0" bIns="0" rtlCol="0" anchor="t"/>
          <a:lstStyle/>
          <a:p>
            <a:pPr defTabSz="1219170">
              <a:lnSpc>
                <a:spcPts val="1760"/>
              </a:lnSpc>
            </a:pPr>
            <a:r>
              <a:rPr lang="en-US" sz="1100" dirty="0">
                <a:solidFill>
                  <a:srgbClr val="8B949E"/>
                </a:solidFill>
                <a:latin typeface="Arial" pitchFamily="34" charset="0"/>
                <a:ea typeface="Arial" pitchFamily="34" charset="-122"/>
                <a:cs typeface="Arial" pitchFamily="34" charset="-120"/>
              </a:rPr>
              <a:t>Check effective routes on any NIC in the portal under "Effective routes" to see what Azure will actually do.</a:t>
            </a:r>
            <a:endParaRPr lang="en-US" sz="1100" dirty="0">
              <a:solidFill>
                <a:prstClr val="black"/>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6943344"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Route Selection: The Priority Order</a:t>
            </a:r>
            <a:endParaRPr lang="en-US" sz="3200" dirty="0">
              <a:solidFill>
                <a:prstClr val="black"/>
              </a:solidFill>
              <a:latin typeface="Calibri" panose="020F0502020204030204"/>
            </a:endParaRPr>
          </a:p>
        </p:txBody>
      </p:sp>
      <p:sp>
        <p:nvSpPr>
          <p:cNvPr id="3" name="Text 1"/>
          <p:cNvSpPr/>
          <p:nvPr/>
        </p:nvSpPr>
        <p:spPr>
          <a:xfrm>
            <a:off x="508000" y="2225476"/>
            <a:ext cx="5492496"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8B949E"/>
                </a:solidFill>
                <a:latin typeface="Arial" pitchFamily="34" charset="0"/>
                <a:ea typeface="Arial" pitchFamily="34" charset="-122"/>
                <a:cs typeface="Arial" pitchFamily="34" charset="-120"/>
              </a:rPr>
              <a:t>PRIORITY ORDER (highest first)</a:t>
            </a:r>
            <a:endParaRPr lang="en-US" sz="1200" dirty="0">
              <a:solidFill>
                <a:prstClr val="black"/>
              </a:solidFill>
              <a:latin typeface="Calibri" panose="020F0502020204030204"/>
            </a:endParaRPr>
          </a:p>
        </p:txBody>
      </p:sp>
      <p:sp>
        <p:nvSpPr>
          <p:cNvPr id="4" name="Text 2"/>
          <p:cNvSpPr/>
          <p:nvPr/>
        </p:nvSpPr>
        <p:spPr>
          <a:xfrm>
            <a:off x="508000" y="2692797"/>
            <a:ext cx="5384800" cy="807443"/>
          </a:xfrm>
          <a:prstGeom prst="roundRect">
            <a:avLst>
              <a:gd name="adj" fmla="val 943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Shape 3"/>
          <p:cNvSpPr/>
          <p:nvPr/>
        </p:nvSpPr>
        <p:spPr>
          <a:xfrm>
            <a:off x="533400" y="2692797"/>
            <a:ext cx="0" cy="807443"/>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6" name="Text 4"/>
          <p:cNvSpPr/>
          <p:nvPr/>
        </p:nvSpPr>
        <p:spPr>
          <a:xfrm>
            <a:off x="762000" y="2918619"/>
            <a:ext cx="355600" cy="355600"/>
          </a:xfrm>
          <a:prstGeom prst="roundRect">
            <a:avLst>
              <a:gd name="adj" fmla="val 342857"/>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897335" y="2989660"/>
            <a:ext cx="86629" cy="213320"/>
          </a:xfrm>
          <a:prstGeom prst="rect">
            <a:avLst/>
          </a:prstGeom>
          <a:noFill/>
          <a:ln/>
        </p:spPr>
        <p:txBody>
          <a:bodyPr wrap="square" lIns="0" tIns="0" rIns="0" bIns="0" rtlCol="0" anchor="t"/>
          <a:lstStyle/>
          <a:p>
            <a:pPr defTabSz="1219170">
              <a:lnSpc>
                <a:spcPts val="1680"/>
              </a:lnSpc>
            </a:pPr>
            <a:r>
              <a:rPr lang="en-US" sz="1200" b="1" dirty="0">
                <a:solidFill>
                  <a:srgbClr val="0D1117"/>
                </a:solidFill>
                <a:latin typeface="Arial" pitchFamily="34" charset="0"/>
                <a:ea typeface="Arial" pitchFamily="34" charset="-122"/>
                <a:cs typeface="Arial" pitchFamily="34" charset="-120"/>
              </a:rPr>
              <a:t>1</a:t>
            </a:r>
            <a:endParaRPr lang="en-US" sz="1200" dirty="0">
              <a:solidFill>
                <a:prstClr val="black"/>
              </a:solidFill>
              <a:latin typeface="Calibri" panose="020F0502020204030204"/>
            </a:endParaRPr>
          </a:p>
        </p:txBody>
      </p:sp>
      <p:sp>
        <p:nvSpPr>
          <p:cNvPr id="8" name="Text 6"/>
          <p:cNvSpPr/>
          <p:nvPr/>
        </p:nvSpPr>
        <p:spPr>
          <a:xfrm>
            <a:off x="1270001" y="2870598"/>
            <a:ext cx="2283143"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User-Defined Routes (UDRs)</a:t>
            </a:r>
            <a:endParaRPr lang="en-US" sz="1300" dirty="0">
              <a:solidFill>
                <a:prstClr val="black"/>
              </a:solidFill>
              <a:latin typeface="Calibri" panose="020F0502020204030204"/>
            </a:endParaRPr>
          </a:p>
        </p:txBody>
      </p:sp>
      <p:sp>
        <p:nvSpPr>
          <p:cNvPr id="9" name="Text 7"/>
          <p:cNvSpPr/>
          <p:nvPr/>
        </p:nvSpPr>
        <p:spPr>
          <a:xfrm>
            <a:off x="1270001" y="3126979"/>
            <a:ext cx="2283143" cy="195461"/>
          </a:xfrm>
          <a:prstGeom prst="rect">
            <a:avLst/>
          </a:prstGeom>
          <a:noFill/>
          <a:ln/>
        </p:spPr>
        <p:txBody>
          <a:bodyPr wrap="square" lIns="0" tIns="0" rIns="0" bIns="0" rtlCol="0" anchor="t"/>
          <a:lstStyle/>
          <a:p>
            <a:pPr defTabSz="1219170">
              <a:lnSpc>
                <a:spcPts val="1540"/>
              </a:lnSpc>
              <a:spcBef>
                <a:spcPts val="200"/>
              </a:spcBef>
            </a:pPr>
            <a:r>
              <a:rPr lang="en-US" sz="1100" dirty="0">
                <a:solidFill>
                  <a:srgbClr val="8B949E"/>
                </a:solidFill>
                <a:latin typeface="Arial" pitchFamily="34" charset="0"/>
                <a:ea typeface="Arial" pitchFamily="34" charset="-122"/>
                <a:cs typeface="Arial" pitchFamily="34" charset="-120"/>
              </a:rPr>
              <a:t>Your custom routes in Route Tables</a:t>
            </a:r>
            <a:endParaRPr lang="en-US" sz="1100" dirty="0">
              <a:solidFill>
                <a:prstClr val="black"/>
              </a:solidFill>
              <a:latin typeface="Calibri" panose="020F0502020204030204"/>
            </a:endParaRPr>
          </a:p>
        </p:txBody>
      </p:sp>
      <p:sp>
        <p:nvSpPr>
          <p:cNvPr id="10" name="Text 8"/>
          <p:cNvSpPr/>
          <p:nvPr/>
        </p:nvSpPr>
        <p:spPr>
          <a:xfrm>
            <a:off x="508000" y="3652639"/>
            <a:ext cx="5384800" cy="807443"/>
          </a:xfrm>
          <a:prstGeom prst="roundRect">
            <a:avLst>
              <a:gd name="adj" fmla="val 943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Shape 9"/>
          <p:cNvSpPr/>
          <p:nvPr/>
        </p:nvSpPr>
        <p:spPr>
          <a:xfrm>
            <a:off x="533400" y="3652639"/>
            <a:ext cx="0" cy="807443"/>
          </a:xfrm>
          <a:prstGeom prst="line">
            <a:avLst/>
          </a:prstGeom>
          <a:noFill/>
          <a:ln w="38100">
            <a:solidFill>
              <a:srgbClr val="0099CC"/>
            </a:solidFill>
            <a:prstDash val="solid"/>
          </a:ln>
        </p:spPr>
        <p:txBody>
          <a:bodyPr/>
          <a:lstStyle/>
          <a:p>
            <a:pPr defTabSz="1219170"/>
            <a:endParaRPr lang="en-NL" sz="2400">
              <a:solidFill>
                <a:prstClr val="black"/>
              </a:solidFill>
              <a:latin typeface="Calibri" panose="020F0502020204030204"/>
            </a:endParaRPr>
          </a:p>
        </p:txBody>
      </p:sp>
      <p:sp>
        <p:nvSpPr>
          <p:cNvPr id="12" name="Text 10"/>
          <p:cNvSpPr/>
          <p:nvPr/>
        </p:nvSpPr>
        <p:spPr>
          <a:xfrm>
            <a:off x="762000" y="3878461"/>
            <a:ext cx="355600" cy="355600"/>
          </a:xfrm>
          <a:prstGeom prst="roundRect">
            <a:avLst>
              <a:gd name="adj" fmla="val 342857"/>
            </a:avLst>
          </a:prstGeom>
          <a:solidFill>
            <a:srgbClr val="0099CC"/>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897335" y="3949501"/>
            <a:ext cx="86629" cy="213320"/>
          </a:xfrm>
          <a:prstGeom prst="rect">
            <a:avLst/>
          </a:prstGeom>
          <a:noFill/>
          <a:ln/>
        </p:spPr>
        <p:txBody>
          <a:bodyPr wrap="square" lIns="0" tIns="0" rIns="0" bIns="0" rtlCol="0" anchor="t"/>
          <a:lstStyle/>
          <a:p>
            <a:pPr defTabSz="1219170">
              <a:lnSpc>
                <a:spcPts val="1680"/>
              </a:lnSpc>
            </a:pPr>
            <a:r>
              <a:rPr lang="en-US" sz="1200" b="1" dirty="0">
                <a:solidFill>
                  <a:srgbClr val="E6EDF3"/>
                </a:solidFill>
                <a:latin typeface="Arial" pitchFamily="34" charset="0"/>
                <a:ea typeface="Arial" pitchFamily="34" charset="-122"/>
                <a:cs typeface="Arial" pitchFamily="34" charset="-120"/>
              </a:rPr>
              <a:t>2</a:t>
            </a:r>
            <a:endParaRPr lang="en-US" sz="1200" dirty="0">
              <a:solidFill>
                <a:prstClr val="black"/>
              </a:solidFill>
              <a:latin typeface="Calibri" panose="020F0502020204030204"/>
            </a:endParaRPr>
          </a:p>
        </p:txBody>
      </p:sp>
      <p:sp>
        <p:nvSpPr>
          <p:cNvPr id="14" name="Text 12"/>
          <p:cNvSpPr/>
          <p:nvPr/>
        </p:nvSpPr>
        <p:spPr>
          <a:xfrm>
            <a:off x="1270001" y="3830439"/>
            <a:ext cx="2280713"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BGP Routes</a:t>
            </a:r>
            <a:endParaRPr lang="en-US" sz="1300" dirty="0">
              <a:solidFill>
                <a:prstClr val="black"/>
              </a:solidFill>
              <a:latin typeface="Calibri" panose="020F0502020204030204"/>
            </a:endParaRPr>
          </a:p>
        </p:txBody>
      </p:sp>
      <p:sp>
        <p:nvSpPr>
          <p:cNvPr id="15" name="Text 13"/>
          <p:cNvSpPr/>
          <p:nvPr/>
        </p:nvSpPr>
        <p:spPr>
          <a:xfrm>
            <a:off x="1270001" y="4086820"/>
            <a:ext cx="2280713" cy="195461"/>
          </a:xfrm>
          <a:prstGeom prst="rect">
            <a:avLst/>
          </a:prstGeom>
          <a:noFill/>
          <a:ln/>
        </p:spPr>
        <p:txBody>
          <a:bodyPr wrap="square" lIns="0" tIns="0" rIns="0" bIns="0" rtlCol="0" anchor="t"/>
          <a:lstStyle/>
          <a:p>
            <a:pPr defTabSz="1219170">
              <a:lnSpc>
                <a:spcPts val="1540"/>
              </a:lnSpc>
              <a:spcBef>
                <a:spcPts val="200"/>
              </a:spcBef>
            </a:pPr>
            <a:r>
              <a:rPr lang="en-US" sz="1100" dirty="0">
                <a:solidFill>
                  <a:srgbClr val="8B949E"/>
                </a:solidFill>
                <a:latin typeface="Arial" pitchFamily="34" charset="0"/>
                <a:ea typeface="Arial" pitchFamily="34" charset="-122"/>
                <a:cs typeface="Arial" pitchFamily="34" charset="-120"/>
              </a:rPr>
              <a:t>From VPN Gateway / ExpressRoute</a:t>
            </a:r>
            <a:endParaRPr lang="en-US" sz="1100" dirty="0">
              <a:solidFill>
                <a:prstClr val="black"/>
              </a:solidFill>
              <a:latin typeface="Calibri" panose="020F0502020204030204"/>
            </a:endParaRPr>
          </a:p>
        </p:txBody>
      </p:sp>
      <p:sp>
        <p:nvSpPr>
          <p:cNvPr id="16" name="Text 14"/>
          <p:cNvSpPr/>
          <p:nvPr/>
        </p:nvSpPr>
        <p:spPr>
          <a:xfrm>
            <a:off x="508000" y="4612481"/>
            <a:ext cx="5384800" cy="807443"/>
          </a:xfrm>
          <a:prstGeom prst="roundRect">
            <a:avLst>
              <a:gd name="adj" fmla="val 9437"/>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Shape 15"/>
          <p:cNvSpPr/>
          <p:nvPr/>
        </p:nvSpPr>
        <p:spPr>
          <a:xfrm>
            <a:off x="533400" y="4612481"/>
            <a:ext cx="0" cy="807443"/>
          </a:xfrm>
          <a:prstGeom prst="line">
            <a:avLst/>
          </a:prstGeom>
          <a:noFill/>
          <a:ln w="38100">
            <a:solidFill>
              <a:srgbClr val="006699"/>
            </a:solidFill>
            <a:prstDash val="solid"/>
          </a:ln>
        </p:spPr>
        <p:txBody>
          <a:bodyPr/>
          <a:lstStyle/>
          <a:p>
            <a:pPr defTabSz="1219170"/>
            <a:endParaRPr lang="en-NL" sz="2400">
              <a:solidFill>
                <a:prstClr val="black"/>
              </a:solidFill>
              <a:latin typeface="Calibri" panose="020F0502020204030204"/>
            </a:endParaRPr>
          </a:p>
        </p:txBody>
      </p:sp>
      <p:sp>
        <p:nvSpPr>
          <p:cNvPr id="18" name="Text 16"/>
          <p:cNvSpPr/>
          <p:nvPr/>
        </p:nvSpPr>
        <p:spPr>
          <a:xfrm>
            <a:off x="762000" y="4838303"/>
            <a:ext cx="355600" cy="355600"/>
          </a:xfrm>
          <a:prstGeom prst="roundRect">
            <a:avLst>
              <a:gd name="adj" fmla="val 342857"/>
            </a:avLst>
          </a:prstGeom>
          <a:solidFill>
            <a:srgbClr val="006699"/>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897335" y="4909344"/>
            <a:ext cx="86629" cy="213320"/>
          </a:xfrm>
          <a:prstGeom prst="rect">
            <a:avLst/>
          </a:prstGeom>
          <a:noFill/>
          <a:ln/>
        </p:spPr>
        <p:txBody>
          <a:bodyPr wrap="square" lIns="0" tIns="0" rIns="0" bIns="0" rtlCol="0" anchor="t"/>
          <a:lstStyle/>
          <a:p>
            <a:pPr defTabSz="1219170">
              <a:lnSpc>
                <a:spcPts val="1680"/>
              </a:lnSpc>
            </a:pPr>
            <a:r>
              <a:rPr lang="en-US" sz="1200" b="1" dirty="0">
                <a:solidFill>
                  <a:srgbClr val="E6EDF3"/>
                </a:solidFill>
                <a:latin typeface="Arial" pitchFamily="34" charset="0"/>
                <a:ea typeface="Arial" pitchFamily="34" charset="-122"/>
                <a:cs typeface="Arial" pitchFamily="34" charset="-120"/>
              </a:rPr>
              <a:t>3</a:t>
            </a:r>
            <a:endParaRPr lang="en-US" sz="1200" dirty="0">
              <a:solidFill>
                <a:prstClr val="black"/>
              </a:solidFill>
              <a:latin typeface="Calibri" panose="020F0502020204030204"/>
            </a:endParaRPr>
          </a:p>
        </p:txBody>
      </p:sp>
      <p:sp>
        <p:nvSpPr>
          <p:cNvPr id="20" name="Text 18"/>
          <p:cNvSpPr/>
          <p:nvPr/>
        </p:nvSpPr>
        <p:spPr>
          <a:xfrm>
            <a:off x="1270000" y="4790282"/>
            <a:ext cx="2688360"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System Routes</a:t>
            </a:r>
            <a:endParaRPr lang="en-US" sz="1300" dirty="0">
              <a:solidFill>
                <a:prstClr val="black"/>
              </a:solidFill>
              <a:latin typeface="Calibri" panose="020F0502020204030204"/>
            </a:endParaRPr>
          </a:p>
        </p:txBody>
      </p:sp>
      <p:sp>
        <p:nvSpPr>
          <p:cNvPr id="21" name="Text 19"/>
          <p:cNvSpPr/>
          <p:nvPr/>
        </p:nvSpPr>
        <p:spPr>
          <a:xfrm>
            <a:off x="1270000" y="5046663"/>
            <a:ext cx="2688360" cy="195461"/>
          </a:xfrm>
          <a:prstGeom prst="rect">
            <a:avLst/>
          </a:prstGeom>
          <a:noFill/>
          <a:ln/>
        </p:spPr>
        <p:txBody>
          <a:bodyPr wrap="square" lIns="0" tIns="0" rIns="0" bIns="0" rtlCol="0" anchor="t"/>
          <a:lstStyle/>
          <a:p>
            <a:pPr defTabSz="1219170">
              <a:lnSpc>
                <a:spcPts val="1540"/>
              </a:lnSpc>
              <a:spcBef>
                <a:spcPts val="200"/>
              </a:spcBef>
            </a:pPr>
            <a:r>
              <a:rPr lang="en-US" sz="1100" dirty="0">
                <a:solidFill>
                  <a:srgbClr val="8B949E"/>
                </a:solidFill>
                <a:latin typeface="Arial" pitchFamily="34" charset="0"/>
                <a:ea typeface="Arial" pitchFamily="34" charset="-122"/>
                <a:cs typeface="Arial" pitchFamily="34" charset="-120"/>
              </a:rPr>
              <a:t>Azure's automatic routes for VNet, Internet</a:t>
            </a:r>
            <a:endParaRPr lang="en-US" sz="1100" dirty="0">
              <a:solidFill>
                <a:prstClr val="black"/>
              </a:solidFill>
              <a:latin typeface="Calibri" panose="020F0502020204030204"/>
            </a:endParaRPr>
          </a:p>
        </p:txBody>
      </p:sp>
      <p:sp>
        <p:nvSpPr>
          <p:cNvPr id="22" name="Text 20"/>
          <p:cNvSpPr/>
          <p:nvPr/>
        </p:nvSpPr>
        <p:spPr>
          <a:xfrm>
            <a:off x="6299200" y="2460228"/>
            <a:ext cx="5384800" cy="1234083"/>
          </a:xfrm>
          <a:prstGeom prst="roundRect">
            <a:avLst>
              <a:gd name="adj" fmla="val 8233"/>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1"/>
          <p:cNvSpPr/>
          <p:nvPr/>
        </p:nvSpPr>
        <p:spPr>
          <a:xfrm>
            <a:off x="6515101" y="2676128"/>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 EXCEPTION: Service Traffic</a:t>
            </a:r>
            <a:endParaRPr lang="en-US" sz="1200" dirty="0">
              <a:solidFill>
                <a:prstClr val="black"/>
              </a:solidFill>
              <a:latin typeface="Calibri" panose="020F0502020204030204"/>
            </a:endParaRPr>
          </a:p>
        </p:txBody>
      </p:sp>
      <p:sp>
        <p:nvSpPr>
          <p:cNvPr id="24" name="Text 22"/>
          <p:cNvSpPr/>
          <p:nvPr/>
        </p:nvSpPr>
        <p:spPr>
          <a:xfrm>
            <a:off x="6515101" y="2991048"/>
            <a:ext cx="5052060"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System routes for VNet peering, Service Endpoints, and VNet service traffic </a:t>
            </a:r>
            <a:r>
              <a:rPr lang="en-US" sz="1200" b="1" dirty="0">
                <a:solidFill>
                  <a:srgbClr val="C9D1D9"/>
                </a:solidFill>
                <a:latin typeface="Arial" pitchFamily="34" charset="0"/>
                <a:ea typeface="Arial" pitchFamily="34" charset="-122"/>
                <a:cs typeface="Arial" pitchFamily="34" charset="-120"/>
              </a:rPr>
              <a:t>always win</a:t>
            </a:r>
            <a:r>
              <a:rPr lang="en-US" sz="1200" dirty="0">
                <a:solidFill>
                  <a:srgbClr val="C9D1D9"/>
                </a:solidFill>
                <a:latin typeface="Arial" pitchFamily="34" charset="0"/>
                <a:ea typeface="Arial" pitchFamily="34" charset="-122"/>
                <a:cs typeface="Arial" pitchFamily="34" charset="-120"/>
              </a:rPr>
              <a:t> over BGP routes - even with longer prefix match.</a:t>
            </a:r>
            <a:endParaRPr lang="en-US" sz="1200" dirty="0">
              <a:solidFill>
                <a:prstClr val="black"/>
              </a:solidFill>
              <a:latin typeface="Calibri" panose="020F0502020204030204"/>
            </a:endParaRPr>
          </a:p>
        </p:txBody>
      </p:sp>
      <p:sp>
        <p:nvSpPr>
          <p:cNvPr id="25" name="Text 23"/>
          <p:cNvSpPr/>
          <p:nvPr/>
        </p:nvSpPr>
        <p:spPr>
          <a:xfrm>
            <a:off x="6299200" y="3897511"/>
            <a:ext cx="5384800" cy="1287463"/>
          </a:xfrm>
          <a:prstGeom prst="roundRect">
            <a:avLst>
              <a:gd name="adj" fmla="val 7891"/>
            </a:avLst>
          </a:prstGeom>
          <a:solidFill>
            <a:srgbClr val="161B22"/>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26" name="Text 24"/>
          <p:cNvSpPr/>
          <p:nvPr/>
        </p:nvSpPr>
        <p:spPr>
          <a:xfrm>
            <a:off x="6515101" y="4113411"/>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0D4FF"/>
                </a:solidFill>
                <a:latin typeface="Arial" pitchFamily="34" charset="0"/>
                <a:ea typeface="Arial" pitchFamily="34" charset="-122"/>
                <a:cs typeface="Arial" pitchFamily="34" charset="-120"/>
              </a:rPr>
              <a:t>LONGEST PREFIX MATCH</a:t>
            </a:r>
            <a:endParaRPr lang="en-US" sz="1200" dirty="0">
              <a:solidFill>
                <a:prstClr val="black"/>
              </a:solidFill>
              <a:latin typeface="Calibri" panose="020F0502020204030204"/>
            </a:endParaRPr>
          </a:p>
        </p:txBody>
      </p:sp>
      <p:sp>
        <p:nvSpPr>
          <p:cNvPr id="27" name="Text 25"/>
          <p:cNvSpPr/>
          <p:nvPr/>
        </p:nvSpPr>
        <p:spPr>
          <a:xfrm>
            <a:off x="6515101" y="4428332"/>
            <a:ext cx="5052060" cy="243681"/>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Within the same priority tier, the most specific route (longest prefix) wins.</a:t>
            </a:r>
            <a:endParaRPr lang="en-US" sz="1200" dirty="0">
              <a:solidFill>
                <a:prstClr val="black"/>
              </a:solidFill>
              <a:latin typeface="Calibri" panose="020F0502020204030204"/>
            </a:endParaRPr>
          </a:p>
        </p:txBody>
      </p:sp>
      <p:sp>
        <p:nvSpPr>
          <p:cNvPr id="28" name="Text 26"/>
          <p:cNvSpPr/>
          <p:nvPr/>
        </p:nvSpPr>
        <p:spPr>
          <a:xfrm>
            <a:off x="6515101" y="4773612"/>
            <a:ext cx="5052060" cy="195461"/>
          </a:xfrm>
          <a:prstGeom prst="rect">
            <a:avLst/>
          </a:prstGeom>
          <a:noFill/>
          <a:ln/>
        </p:spPr>
        <p:txBody>
          <a:bodyPr wrap="square" lIns="0" tIns="0" rIns="0" bIns="0" rtlCol="0" anchor="t"/>
          <a:lstStyle/>
          <a:p>
            <a:pPr defTabSz="1219170">
              <a:lnSpc>
                <a:spcPts val="1540"/>
              </a:lnSpc>
              <a:spcBef>
                <a:spcPts val="800"/>
              </a:spcBef>
            </a:pPr>
            <a:r>
              <a:rPr lang="en-US" sz="1100" dirty="0">
                <a:solidFill>
                  <a:srgbClr val="8B949E"/>
                </a:solidFill>
                <a:latin typeface="Courier New" pitchFamily="34" charset="0"/>
                <a:ea typeface="Courier New" pitchFamily="34" charset="-122"/>
                <a:cs typeface="Courier New" pitchFamily="34" charset="-120"/>
              </a:rPr>
              <a:t>10.0.1.0/24 beats 10.0.0.0/16</a:t>
            </a:r>
            <a:endParaRPr lang="en-US" sz="1100" dirty="0">
              <a:solidFill>
                <a:prstClr val="black"/>
              </a:solidFill>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A77B5A-1A3E-26FC-4CBB-DC405D4D0F8C}"/>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71388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88f11fca.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326657" y="2442369"/>
            <a:ext cx="1538288" cy="452040"/>
          </a:xfrm>
          <a:prstGeom prst="roundRect">
            <a:avLst>
              <a:gd name="adj" fmla="val 1123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622171" y="2543969"/>
            <a:ext cx="947261"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MYTH #5</a:t>
            </a:r>
            <a:endParaRPr lang="en-US" sz="1400" dirty="0">
              <a:solidFill>
                <a:prstClr val="black"/>
              </a:solidFill>
              <a:latin typeface="Calibri" panose="020F0502020204030204"/>
            </a:endParaRPr>
          </a:p>
        </p:txBody>
      </p:sp>
      <p:sp>
        <p:nvSpPr>
          <p:cNvPr id="5" name="Text 2"/>
          <p:cNvSpPr/>
          <p:nvPr/>
        </p:nvSpPr>
        <p:spPr>
          <a:xfrm>
            <a:off x="2027637" y="3199210"/>
            <a:ext cx="8136529"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"NSGs are Simple Stateless ACLs"</a:t>
            </a:r>
            <a:endParaRPr lang="en-US" sz="3800" dirty="0">
              <a:solidFill>
                <a:prstClr val="black"/>
              </a:solidFill>
              <a:latin typeface="Calibri" panose="020F0502020204030204"/>
            </a:endParaRPr>
          </a:p>
        </p:txBody>
      </p:sp>
      <p:sp>
        <p:nvSpPr>
          <p:cNvPr id="6" name="Text 3"/>
          <p:cNvSpPr/>
          <p:nvPr/>
        </p:nvSpPr>
        <p:spPr>
          <a:xfrm>
            <a:off x="3883705" y="4131272"/>
            <a:ext cx="4424196"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Did you know they’re actually </a:t>
            </a:r>
            <a:r>
              <a:rPr lang="en-US" sz="1600" dirty="0" err="1">
                <a:solidFill>
                  <a:srgbClr val="8B949E"/>
                </a:solidFill>
                <a:latin typeface="Arial" pitchFamily="34" charset="0"/>
                <a:ea typeface="Arial" pitchFamily="34" charset="-122"/>
                <a:cs typeface="Arial" pitchFamily="34" charset="-120"/>
              </a:rPr>
              <a:t>statefull</a:t>
            </a:r>
            <a:r>
              <a:rPr lang="en-US" sz="1600" dirty="0">
                <a:solidFill>
                  <a:srgbClr val="8B949E"/>
                </a:solidFill>
                <a:latin typeface="Arial" pitchFamily="34" charset="0"/>
                <a:ea typeface="Arial" pitchFamily="34" charset="-122"/>
                <a:cs typeface="Arial" pitchFamily="34" charset="-120"/>
              </a:rPr>
              <a:t>?!</a:t>
            </a:r>
            <a:endParaRPr lang="en-US" sz="1600" dirty="0">
              <a:solidFill>
                <a:prstClr val="black"/>
              </a:solidFill>
              <a:latin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5712715"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NSGs Are Stateful Firewalls</a:t>
            </a:r>
            <a:endParaRPr lang="en-US" sz="3200" dirty="0">
              <a:solidFill>
                <a:prstClr val="black"/>
              </a:solidFill>
              <a:latin typeface="Calibri" panose="020F0502020204030204"/>
            </a:endParaRPr>
          </a:p>
        </p:txBody>
      </p:sp>
      <p:sp>
        <p:nvSpPr>
          <p:cNvPr id="3" name="Text 1"/>
          <p:cNvSpPr/>
          <p:nvPr/>
        </p:nvSpPr>
        <p:spPr>
          <a:xfrm>
            <a:off x="508000" y="1827808"/>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Unlike AWS NACLs, Azure NSGs </a:t>
            </a:r>
            <a:r>
              <a:rPr lang="en-US" sz="1400" b="1" dirty="0">
                <a:solidFill>
                  <a:srgbClr val="00D4FF"/>
                </a:solidFill>
                <a:latin typeface="Arial" pitchFamily="34" charset="0"/>
                <a:ea typeface="Arial" pitchFamily="34" charset="-122"/>
                <a:cs typeface="Arial" pitchFamily="34" charset="-120"/>
              </a:rPr>
              <a:t>track connection state</a:t>
            </a:r>
            <a:r>
              <a:rPr lang="en-US" sz="1400" dirty="0">
                <a:solidFill>
                  <a:srgbClr val="C9D1D9"/>
                </a:solidFill>
                <a:latin typeface="Arial" pitchFamily="34" charset="0"/>
                <a:ea typeface="Arial" pitchFamily="34" charset="-122"/>
                <a:cs typeface="Arial" pitchFamily="34" charset="-120"/>
              </a:rPr>
              <a:t>. Return traffic is automatically allowed.</a:t>
            </a:r>
            <a:endParaRPr lang="en-US" sz="1400" dirty="0">
              <a:solidFill>
                <a:prstClr val="black"/>
              </a:solidFill>
              <a:latin typeface="Calibri" panose="020F0502020204030204"/>
            </a:endParaRPr>
          </a:p>
        </p:txBody>
      </p:sp>
      <p:sp>
        <p:nvSpPr>
          <p:cNvPr id="4" name="Text 2"/>
          <p:cNvSpPr/>
          <p:nvPr/>
        </p:nvSpPr>
        <p:spPr>
          <a:xfrm>
            <a:off x="508000" y="2635449"/>
            <a:ext cx="5923360" cy="1744663"/>
          </a:xfrm>
          <a:prstGeom prst="roundRect">
            <a:avLst>
              <a:gd name="adj" fmla="val 5823"/>
            </a:avLst>
          </a:prstGeom>
          <a:solidFill>
            <a:srgbClr val="161B22"/>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723901" y="2851348"/>
            <a:ext cx="5601391"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00D4FF"/>
                </a:solidFill>
                <a:latin typeface="Arial" pitchFamily="34" charset="0"/>
                <a:ea typeface="Arial" pitchFamily="34" charset="-122"/>
                <a:cs typeface="Arial" pitchFamily="34" charset="-120"/>
              </a:rPr>
              <a:t>EXAMPLE: Web Server on Port 443</a:t>
            </a:r>
            <a:endParaRPr lang="en-US" sz="1200" dirty="0">
              <a:solidFill>
                <a:prstClr val="black"/>
              </a:solidFill>
              <a:latin typeface="Calibri" panose="020F0502020204030204"/>
            </a:endParaRPr>
          </a:p>
        </p:txBody>
      </p:sp>
      <p:sp>
        <p:nvSpPr>
          <p:cNvPr id="6" name="Text 4"/>
          <p:cNvSpPr/>
          <p:nvPr/>
        </p:nvSpPr>
        <p:spPr>
          <a:xfrm>
            <a:off x="723901" y="3217069"/>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7" name="Text 5"/>
          <p:cNvSpPr/>
          <p:nvPr/>
        </p:nvSpPr>
        <p:spPr>
          <a:xfrm>
            <a:off x="974527" y="3234729"/>
            <a:ext cx="2546271"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Allow inbound TCP/443 from Internet</a:t>
            </a:r>
            <a:endParaRPr lang="en-US" sz="1200" dirty="0">
              <a:solidFill>
                <a:prstClr val="black"/>
              </a:solidFill>
              <a:latin typeface="Calibri" panose="020F0502020204030204"/>
            </a:endParaRPr>
          </a:p>
        </p:txBody>
      </p:sp>
      <p:sp>
        <p:nvSpPr>
          <p:cNvPr id="8" name="Text 6"/>
          <p:cNvSpPr/>
          <p:nvPr/>
        </p:nvSpPr>
        <p:spPr>
          <a:xfrm>
            <a:off x="723901" y="3567509"/>
            <a:ext cx="152007" cy="248840"/>
          </a:xfrm>
          <a:prstGeom prst="rect">
            <a:avLst/>
          </a:prstGeom>
          <a:noFill/>
          <a:ln/>
        </p:spPr>
        <p:txBody>
          <a:bodyPr wrap="square" lIns="0" tIns="0" rIns="0" bIns="0" rtlCol="0" anchor="t"/>
          <a:lstStyle/>
          <a:p>
            <a:pPr defTabSz="1219170">
              <a:lnSpc>
                <a:spcPts val="1960"/>
              </a:lnSpc>
            </a:pPr>
            <a:r>
              <a:rPr lang="en-US" sz="1400" dirty="0">
                <a:solidFill>
                  <a:srgbClr val="8B949E"/>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9" name="Text 7"/>
          <p:cNvSpPr/>
          <p:nvPr/>
        </p:nvSpPr>
        <p:spPr>
          <a:xfrm>
            <a:off x="974527" y="3585171"/>
            <a:ext cx="2739568" cy="213320"/>
          </a:xfrm>
          <a:prstGeom prst="rect">
            <a:avLst/>
          </a:prstGeom>
          <a:noFill/>
          <a:ln/>
        </p:spPr>
        <p:txBody>
          <a:bodyPr wrap="square" lIns="0" tIns="0" rIns="0" bIns="0" rtlCol="0" anchor="t"/>
          <a:lstStyle/>
          <a:p>
            <a:pPr defTabSz="1219170">
              <a:lnSpc>
                <a:spcPts val="1680"/>
              </a:lnSpc>
            </a:pPr>
            <a:r>
              <a:rPr lang="en-US" sz="1200" dirty="0">
                <a:solidFill>
                  <a:srgbClr val="8B949E"/>
                </a:solidFill>
                <a:latin typeface="Arial" pitchFamily="34" charset="0"/>
                <a:ea typeface="Arial" pitchFamily="34" charset="-122"/>
                <a:cs typeface="Arial" pitchFamily="34" charset="-120"/>
              </a:rPr>
              <a:t>No outbound rule needed for responses</a:t>
            </a:r>
            <a:endParaRPr lang="en-US" sz="1200" dirty="0">
              <a:solidFill>
                <a:prstClr val="black"/>
              </a:solidFill>
              <a:latin typeface="Calibri" panose="020F0502020204030204"/>
            </a:endParaRPr>
          </a:p>
        </p:txBody>
      </p:sp>
      <p:sp>
        <p:nvSpPr>
          <p:cNvPr id="10" name="Text 8"/>
          <p:cNvSpPr/>
          <p:nvPr/>
        </p:nvSpPr>
        <p:spPr>
          <a:xfrm>
            <a:off x="723901" y="3968751"/>
            <a:ext cx="5601391" cy="195461"/>
          </a:xfrm>
          <a:prstGeom prst="rect">
            <a:avLst/>
          </a:prstGeom>
          <a:noFill/>
          <a:ln/>
        </p:spPr>
        <p:txBody>
          <a:bodyPr wrap="square" lIns="0" tIns="0" rIns="0" bIns="0" rtlCol="0" anchor="t"/>
          <a:lstStyle/>
          <a:p>
            <a:pPr defTabSz="1219170">
              <a:lnSpc>
                <a:spcPts val="1540"/>
              </a:lnSpc>
              <a:spcBef>
                <a:spcPts val="1200"/>
              </a:spcBef>
            </a:pPr>
            <a:r>
              <a:rPr lang="en-US" sz="1100" dirty="0">
                <a:solidFill>
                  <a:srgbClr val="8B949E"/>
                </a:solidFill>
                <a:latin typeface="Arial" pitchFamily="34" charset="0"/>
                <a:ea typeface="Arial" pitchFamily="34" charset="-122"/>
                <a:cs typeface="Arial" pitchFamily="34" charset="-120"/>
              </a:rPr>
              <a:t>The flow record tracks the connection and auto-permits return traffic.</a:t>
            </a:r>
            <a:endParaRPr lang="en-US" sz="1100" dirty="0">
              <a:solidFill>
                <a:prstClr val="black"/>
              </a:solidFill>
              <a:latin typeface="Calibri" panose="020F0502020204030204"/>
            </a:endParaRPr>
          </a:p>
        </p:txBody>
      </p:sp>
      <p:sp>
        <p:nvSpPr>
          <p:cNvPr id="11" name="Text 9"/>
          <p:cNvSpPr/>
          <p:nvPr/>
        </p:nvSpPr>
        <p:spPr>
          <a:xfrm>
            <a:off x="508000" y="4583311"/>
            <a:ext cx="5923360" cy="1234083"/>
          </a:xfrm>
          <a:prstGeom prst="roundRect">
            <a:avLst>
              <a:gd name="adj" fmla="val 8233"/>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2" name="Text 10"/>
          <p:cNvSpPr/>
          <p:nvPr/>
        </p:nvSpPr>
        <p:spPr>
          <a:xfrm>
            <a:off x="723901" y="4799211"/>
            <a:ext cx="5601391"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GOTCHA: Existing Connections</a:t>
            </a:r>
            <a:endParaRPr lang="en-US" sz="1200" dirty="0">
              <a:solidFill>
                <a:prstClr val="black"/>
              </a:solidFill>
              <a:latin typeface="Calibri" panose="020F0502020204030204"/>
            </a:endParaRPr>
          </a:p>
        </p:txBody>
      </p:sp>
      <p:sp>
        <p:nvSpPr>
          <p:cNvPr id="13" name="Text 11"/>
          <p:cNvSpPr/>
          <p:nvPr/>
        </p:nvSpPr>
        <p:spPr>
          <a:xfrm>
            <a:off x="723901" y="5114131"/>
            <a:ext cx="5601391"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Adding a deny rule doesn't kill existing flows. New connections blocked, old ones continue until timeout.</a:t>
            </a:r>
            <a:endParaRPr lang="en-US" sz="1200" dirty="0">
              <a:solidFill>
                <a:prstClr val="black"/>
              </a:solidFill>
              <a:latin typeface="Calibri" panose="020F0502020204030204"/>
            </a:endParaRPr>
          </a:p>
        </p:txBody>
      </p:sp>
      <p:sp>
        <p:nvSpPr>
          <p:cNvPr id="14" name="Text 12"/>
          <p:cNvSpPr/>
          <p:nvPr/>
        </p:nvSpPr>
        <p:spPr>
          <a:xfrm>
            <a:off x="6837760" y="1864519"/>
            <a:ext cx="4943165" cy="213320"/>
          </a:xfrm>
          <a:prstGeom prst="rect">
            <a:avLst/>
          </a:prstGeom>
          <a:noFill/>
          <a:ln/>
        </p:spPr>
        <p:txBody>
          <a:bodyPr wrap="square" lIns="0" tIns="0" rIns="0" bIns="0" rtlCol="0" anchor="t"/>
          <a:lstStyle/>
          <a:p>
            <a:pPr defTabSz="1219170">
              <a:lnSpc>
                <a:spcPts val="1680"/>
              </a:lnSpc>
            </a:pPr>
            <a:r>
              <a:rPr lang="en-US" sz="1200" b="1" dirty="0">
                <a:solidFill>
                  <a:srgbClr val="8B949E"/>
                </a:solidFill>
                <a:latin typeface="Arial" pitchFamily="34" charset="0"/>
                <a:ea typeface="Arial" pitchFamily="34" charset="-122"/>
                <a:cs typeface="Arial" pitchFamily="34" charset="-120"/>
              </a:rPr>
              <a:t>NSG PROCESSING ORDER</a:t>
            </a:r>
            <a:endParaRPr lang="en-US" sz="1200" dirty="0">
              <a:solidFill>
                <a:prstClr val="black"/>
              </a:solidFill>
              <a:latin typeface="Calibri" panose="020F0502020204030204"/>
            </a:endParaRPr>
          </a:p>
        </p:txBody>
      </p:sp>
      <p:sp>
        <p:nvSpPr>
          <p:cNvPr id="15" name="Text 13"/>
          <p:cNvSpPr/>
          <p:nvPr/>
        </p:nvSpPr>
        <p:spPr>
          <a:xfrm>
            <a:off x="6837760" y="2281039"/>
            <a:ext cx="4846240" cy="1170781"/>
          </a:xfrm>
          <a:prstGeom prst="roundRect">
            <a:avLst>
              <a:gd name="adj" fmla="val 8678"/>
            </a:avLst>
          </a:prstGeom>
          <a:solidFill>
            <a:srgbClr val="0D1117"/>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4"/>
          <p:cNvSpPr/>
          <p:nvPr/>
        </p:nvSpPr>
        <p:spPr>
          <a:xfrm>
            <a:off x="7053661" y="2496939"/>
            <a:ext cx="4502729" cy="195461"/>
          </a:xfrm>
          <a:prstGeom prst="rect">
            <a:avLst/>
          </a:prstGeom>
          <a:noFill/>
          <a:ln/>
        </p:spPr>
        <p:txBody>
          <a:bodyPr wrap="square" lIns="0" tIns="0" rIns="0" bIns="0" rtlCol="0" anchor="t"/>
          <a:lstStyle/>
          <a:p>
            <a:pPr defTabSz="1219170">
              <a:lnSpc>
                <a:spcPts val="1540"/>
              </a:lnSpc>
              <a:spcAft>
                <a:spcPts val="800"/>
              </a:spcAft>
            </a:pPr>
            <a:r>
              <a:rPr lang="en-US" sz="1100" b="1" dirty="0">
                <a:solidFill>
                  <a:srgbClr val="00D4FF"/>
                </a:solidFill>
                <a:latin typeface="Arial" pitchFamily="34" charset="0"/>
                <a:ea typeface="Arial" pitchFamily="34" charset="-122"/>
                <a:cs typeface="Arial" pitchFamily="34" charset="-120"/>
              </a:rPr>
              <a:t>INBOUND TRAFFIC</a:t>
            </a:r>
            <a:endParaRPr lang="en-US" sz="1100" dirty="0">
              <a:solidFill>
                <a:prstClr val="black"/>
              </a:solidFill>
              <a:latin typeface="Calibri" panose="020F0502020204030204"/>
            </a:endParaRPr>
          </a:p>
        </p:txBody>
      </p:sp>
      <p:sp>
        <p:nvSpPr>
          <p:cNvPr id="17" name="Text 15"/>
          <p:cNvSpPr/>
          <p:nvPr/>
        </p:nvSpPr>
        <p:spPr>
          <a:xfrm>
            <a:off x="7053661" y="2794000"/>
            <a:ext cx="4502729" cy="213320"/>
          </a:xfrm>
          <a:prstGeom prst="rect">
            <a:avLst/>
          </a:prstGeom>
          <a:noFill/>
          <a:ln/>
        </p:spPr>
        <p:txBody>
          <a:bodyPr wrap="square" lIns="0" tIns="0" rIns="0" bIns="0" rtlCol="0" anchor="t"/>
          <a:lstStyle/>
          <a:p>
            <a:pPr defTabSz="1219170">
              <a:lnSpc>
                <a:spcPts val="1680"/>
              </a:lnSpc>
            </a:pPr>
            <a:r>
              <a:rPr lang="en-US" sz="1200" dirty="0">
                <a:solidFill>
                  <a:srgbClr val="E6EDF3"/>
                </a:solidFill>
                <a:latin typeface="Arial" pitchFamily="34" charset="0"/>
                <a:ea typeface="Arial" pitchFamily="34" charset="-122"/>
                <a:cs typeface="Arial" pitchFamily="34" charset="-120"/>
              </a:rPr>
              <a:t>Subnet NSG → NIC NSG</a:t>
            </a:r>
            <a:endParaRPr lang="en-US" sz="1200" dirty="0">
              <a:solidFill>
                <a:prstClr val="black"/>
              </a:solidFill>
              <a:latin typeface="Calibri" panose="020F0502020204030204"/>
            </a:endParaRPr>
          </a:p>
        </p:txBody>
      </p:sp>
      <p:sp>
        <p:nvSpPr>
          <p:cNvPr id="18" name="Text 16"/>
          <p:cNvSpPr/>
          <p:nvPr/>
        </p:nvSpPr>
        <p:spPr>
          <a:xfrm>
            <a:off x="7053661" y="3058120"/>
            <a:ext cx="4502729" cy="177800"/>
          </a:xfrm>
          <a:prstGeom prst="rect">
            <a:avLst/>
          </a:prstGeom>
          <a:noFill/>
          <a:ln/>
        </p:spPr>
        <p:txBody>
          <a:bodyPr wrap="square" lIns="0" tIns="0" rIns="0" bIns="0" rtlCol="0" anchor="t"/>
          <a:lstStyle/>
          <a:p>
            <a:pP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Both must allow for traffic to pass</a:t>
            </a:r>
            <a:endParaRPr lang="en-US" sz="1000" dirty="0">
              <a:solidFill>
                <a:prstClr val="black"/>
              </a:solidFill>
              <a:latin typeface="Calibri" panose="020F0502020204030204"/>
            </a:endParaRPr>
          </a:p>
        </p:txBody>
      </p:sp>
      <p:sp>
        <p:nvSpPr>
          <p:cNvPr id="19" name="Text 17"/>
          <p:cNvSpPr/>
          <p:nvPr/>
        </p:nvSpPr>
        <p:spPr>
          <a:xfrm>
            <a:off x="6837760" y="3655020"/>
            <a:ext cx="4846240" cy="1170781"/>
          </a:xfrm>
          <a:prstGeom prst="roundRect">
            <a:avLst>
              <a:gd name="adj" fmla="val 8678"/>
            </a:avLst>
          </a:prstGeom>
          <a:solidFill>
            <a:srgbClr val="0D1117"/>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20" name="Text 18"/>
          <p:cNvSpPr/>
          <p:nvPr/>
        </p:nvSpPr>
        <p:spPr>
          <a:xfrm>
            <a:off x="7053661" y="3870920"/>
            <a:ext cx="4502729" cy="195461"/>
          </a:xfrm>
          <a:prstGeom prst="rect">
            <a:avLst/>
          </a:prstGeom>
          <a:noFill/>
          <a:ln/>
        </p:spPr>
        <p:txBody>
          <a:bodyPr wrap="square" lIns="0" tIns="0" rIns="0" bIns="0" rtlCol="0" anchor="t"/>
          <a:lstStyle/>
          <a:p>
            <a:pPr defTabSz="1219170">
              <a:lnSpc>
                <a:spcPts val="1540"/>
              </a:lnSpc>
              <a:spcAft>
                <a:spcPts val="800"/>
              </a:spcAft>
            </a:pPr>
            <a:r>
              <a:rPr lang="en-US" sz="1100" b="1" dirty="0">
                <a:solidFill>
                  <a:srgbClr val="FF6B6B"/>
                </a:solidFill>
                <a:latin typeface="Arial" pitchFamily="34" charset="0"/>
                <a:ea typeface="Arial" pitchFamily="34" charset="-122"/>
                <a:cs typeface="Arial" pitchFamily="34" charset="-120"/>
              </a:rPr>
              <a:t>OUTBOUND TRAFFIC</a:t>
            </a:r>
            <a:endParaRPr lang="en-US" sz="1100" dirty="0">
              <a:solidFill>
                <a:prstClr val="black"/>
              </a:solidFill>
              <a:latin typeface="Calibri" panose="020F0502020204030204"/>
            </a:endParaRPr>
          </a:p>
        </p:txBody>
      </p:sp>
      <p:sp>
        <p:nvSpPr>
          <p:cNvPr id="21" name="Text 19"/>
          <p:cNvSpPr/>
          <p:nvPr/>
        </p:nvSpPr>
        <p:spPr>
          <a:xfrm>
            <a:off x="7053661" y="4167981"/>
            <a:ext cx="4502729" cy="213320"/>
          </a:xfrm>
          <a:prstGeom prst="rect">
            <a:avLst/>
          </a:prstGeom>
          <a:noFill/>
          <a:ln/>
        </p:spPr>
        <p:txBody>
          <a:bodyPr wrap="square" lIns="0" tIns="0" rIns="0" bIns="0" rtlCol="0" anchor="t"/>
          <a:lstStyle/>
          <a:p>
            <a:pPr defTabSz="1219170">
              <a:lnSpc>
                <a:spcPts val="1680"/>
              </a:lnSpc>
            </a:pPr>
            <a:r>
              <a:rPr lang="en-US" sz="1200" dirty="0">
                <a:solidFill>
                  <a:srgbClr val="E6EDF3"/>
                </a:solidFill>
                <a:latin typeface="Arial" pitchFamily="34" charset="0"/>
                <a:ea typeface="Arial" pitchFamily="34" charset="-122"/>
                <a:cs typeface="Arial" pitchFamily="34" charset="-120"/>
              </a:rPr>
              <a:t>NIC NSG → Subnet NSG</a:t>
            </a:r>
            <a:endParaRPr lang="en-US" sz="1200" dirty="0">
              <a:solidFill>
                <a:prstClr val="black"/>
              </a:solidFill>
              <a:latin typeface="Calibri" panose="020F0502020204030204"/>
            </a:endParaRPr>
          </a:p>
        </p:txBody>
      </p:sp>
      <p:sp>
        <p:nvSpPr>
          <p:cNvPr id="22" name="Text 20"/>
          <p:cNvSpPr/>
          <p:nvPr/>
        </p:nvSpPr>
        <p:spPr>
          <a:xfrm>
            <a:off x="7053661" y="4432101"/>
            <a:ext cx="4502729" cy="177800"/>
          </a:xfrm>
          <a:prstGeom prst="rect">
            <a:avLst/>
          </a:prstGeom>
          <a:noFill/>
          <a:ln/>
        </p:spPr>
        <p:txBody>
          <a:bodyPr wrap="square" lIns="0" tIns="0" rIns="0" bIns="0" rtlCol="0" anchor="t"/>
          <a:lstStyle/>
          <a:p>
            <a:pP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Order is reversed from inbound</a:t>
            </a:r>
            <a:endParaRPr lang="en-US" sz="1000" dirty="0">
              <a:solidFill>
                <a:prstClr val="black"/>
              </a:solidFill>
              <a:latin typeface="Calibri" panose="020F0502020204030204"/>
            </a:endParaRPr>
          </a:p>
        </p:txBody>
      </p:sp>
      <p:sp>
        <p:nvSpPr>
          <p:cNvPr id="23" name="Text 21"/>
          <p:cNvSpPr/>
          <p:nvPr/>
        </p:nvSpPr>
        <p:spPr>
          <a:xfrm>
            <a:off x="6837760" y="5029002"/>
            <a:ext cx="4846240" cy="751681"/>
          </a:xfrm>
          <a:prstGeom prst="roundRect">
            <a:avLst>
              <a:gd name="adj" fmla="val 10137"/>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24" name="Text 22"/>
          <p:cNvSpPr/>
          <p:nvPr/>
        </p:nvSpPr>
        <p:spPr>
          <a:xfrm>
            <a:off x="6990160" y="5181402"/>
            <a:ext cx="4632269" cy="446881"/>
          </a:xfrm>
          <a:prstGeom prst="rect">
            <a:avLst/>
          </a:prstGeom>
          <a:noFill/>
          <a:ln/>
        </p:spPr>
        <p:txBody>
          <a:bodyPr wrap="square" lIns="0" tIns="0" rIns="0" bIns="0" rtlCol="0" anchor="t"/>
          <a:lstStyle/>
          <a:p>
            <a:pPr defTabSz="1219170">
              <a:lnSpc>
                <a:spcPts val="1760"/>
              </a:lnSpc>
            </a:pPr>
            <a:r>
              <a:rPr lang="en-US" sz="1100" b="1" dirty="0">
                <a:solidFill>
                  <a:srgbClr val="C9D1D9"/>
                </a:solidFill>
                <a:latin typeface="Arial" pitchFamily="34" charset="0"/>
                <a:ea typeface="Arial" pitchFamily="34" charset="-122"/>
                <a:cs typeface="Arial" pitchFamily="34" charset="-120"/>
              </a:rPr>
              <a:t>Best practice:</a:t>
            </a:r>
            <a:r>
              <a:rPr lang="en-US" sz="1100" dirty="0">
                <a:solidFill>
                  <a:srgbClr val="C9D1D9"/>
                </a:solidFill>
                <a:latin typeface="Arial" pitchFamily="34" charset="0"/>
                <a:ea typeface="Arial" pitchFamily="34" charset="-122"/>
                <a:cs typeface="Arial" pitchFamily="34" charset="-120"/>
              </a:rPr>
              <a:t> Use subnet-level NSGs for shared policy, NIC-level for specific overrides.</a:t>
            </a:r>
            <a:endParaRPr lang="en-US" sz="1100" dirty="0">
              <a:solidFill>
                <a:prstClr val="black"/>
              </a:solidFill>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5932932"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Where NSGs Actually Execute</a:t>
            </a:r>
            <a:endParaRPr lang="en-US" sz="3200" dirty="0">
              <a:solidFill>
                <a:prstClr val="black"/>
              </a:solidFill>
              <a:latin typeface="Calibri" panose="020F0502020204030204"/>
            </a:endParaRPr>
          </a:p>
        </p:txBody>
      </p:sp>
      <p:sp>
        <p:nvSpPr>
          <p:cNvPr id="3" name="Text 1"/>
          <p:cNvSpPr/>
          <p:nvPr/>
        </p:nvSpPr>
        <p:spPr>
          <a:xfrm>
            <a:off x="508000" y="2054821"/>
            <a:ext cx="4846240" cy="3535561"/>
          </a:xfrm>
          <a:prstGeom prst="roundRect">
            <a:avLst>
              <a:gd name="adj" fmla="val 2874"/>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1246585" y="2372320"/>
            <a:ext cx="3368873" cy="568920"/>
          </a:xfrm>
          <a:prstGeom prst="roundRect">
            <a:avLst>
              <a:gd name="adj" fmla="val 13394"/>
            </a:avLst>
          </a:prstGeom>
          <a:solidFill>
            <a:srgbClr val="21262D"/>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1549700" y="2550120"/>
            <a:ext cx="2762643" cy="213320"/>
          </a:xfrm>
          <a:prstGeom prst="rect">
            <a:avLst/>
          </a:prstGeom>
          <a:noFill/>
          <a:ln/>
        </p:spPr>
        <p:txBody>
          <a:bodyPr wrap="square" lIns="0" tIns="0" rIns="0" bIns="0" rtlCol="0" anchor="t"/>
          <a:lstStyle/>
          <a:p>
            <a:pPr algn="ctr" defTabSz="1219170">
              <a:lnSpc>
                <a:spcPts val="1680"/>
              </a:lnSpc>
            </a:pPr>
            <a:r>
              <a:rPr lang="en-US" sz="1200" b="1" dirty="0">
                <a:solidFill>
                  <a:srgbClr val="00D4FF"/>
                </a:solidFill>
                <a:latin typeface="Arial" pitchFamily="34" charset="0"/>
                <a:ea typeface="Arial" pitchFamily="34" charset="-122"/>
                <a:cs typeface="Arial" pitchFamily="34" charset="-120"/>
              </a:rPr>
              <a:t>VM / Guest OS</a:t>
            </a:r>
            <a:endParaRPr lang="en-US" sz="1200" dirty="0">
              <a:solidFill>
                <a:prstClr val="black"/>
              </a:solidFill>
              <a:latin typeface="Calibri" panose="020F0502020204030204"/>
            </a:endParaRPr>
          </a:p>
        </p:txBody>
      </p:sp>
      <p:sp>
        <p:nvSpPr>
          <p:cNvPr id="6" name="Text 4"/>
          <p:cNvSpPr/>
          <p:nvPr/>
        </p:nvSpPr>
        <p:spPr>
          <a:xfrm>
            <a:off x="2918420" y="3093640"/>
            <a:ext cx="25400" cy="203200"/>
          </a:xfrm>
          <a:prstGeom prst="rect">
            <a:avLst/>
          </a:prstGeom>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1036043" y="3449240"/>
            <a:ext cx="3789957" cy="746720"/>
          </a:xfrm>
          <a:prstGeom prst="roundRect">
            <a:avLst>
              <a:gd name="adj" fmla="val 10205"/>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6"/>
          <p:cNvSpPr/>
          <p:nvPr/>
        </p:nvSpPr>
        <p:spPr>
          <a:xfrm>
            <a:off x="1309039" y="3601640"/>
            <a:ext cx="3243965" cy="213320"/>
          </a:xfrm>
          <a:prstGeom prst="rect">
            <a:avLst/>
          </a:prstGeom>
          <a:noFill/>
          <a:ln/>
        </p:spPr>
        <p:txBody>
          <a:bodyPr wrap="square" lIns="0" tIns="0" rIns="0" bIns="0" rtlCol="0" anchor="t"/>
          <a:lstStyle/>
          <a:p>
            <a:pPr algn="ctr" defTabSz="1219170">
              <a:lnSpc>
                <a:spcPts val="1680"/>
              </a:lnSpc>
            </a:pPr>
            <a:r>
              <a:rPr lang="en-US" sz="1200" b="1" dirty="0">
                <a:solidFill>
                  <a:srgbClr val="0D1117"/>
                </a:solidFill>
                <a:latin typeface="Arial" pitchFamily="34" charset="0"/>
                <a:ea typeface="Arial" pitchFamily="34" charset="-122"/>
                <a:cs typeface="Arial" pitchFamily="34" charset="-120"/>
              </a:rPr>
              <a:t>VFP - NSG Rules Layer</a:t>
            </a:r>
            <a:endParaRPr lang="en-US" sz="1200" dirty="0">
              <a:solidFill>
                <a:prstClr val="black"/>
              </a:solidFill>
              <a:latin typeface="Calibri" panose="020F0502020204030204"/>
            </a:endParaRPr>
          </a:p>
        </p:txBody>
      </p:sp>
      <p:sp>
        <p:nvSpPr>
          <p:cNvPr id="9" name="Text 7"/>
          <p:cNvSpPr/>
          <p:nvPr/>
        </p:nvSpPr>
        <p:spPr>
          <a:xfrm>
            <a:off x="1309039" y="3865761"/>
            <a:ext cx="3243965"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0D1117"/>
                </a:solidFill>
                <a:latin typeface="Arial" pitchFamily="34" charset="0"/>
                <a:ea typeface="Arial" pitchFamily="34" charset="-122"/>
                <a:cs typeface="Arial" pitchFamily="34" charset="-120"/>
              </a:rPr>
              <a:t>5-tuple matching + connection tracking</a:t>
            </a:r>
            <a:endParaRPr lang="en-US" sz="1000" dirty="0">
              <a:solidFill>
                <a:prstClr val="black"/>
              </a:solidFill>
              <a:latin typeface="Calibri" panose="020F0502020204030204"/>
            </a:endParaRPr>
          </a:p>
        </p:txBody>
      </p:sp>
      <p:sp>
        <p:nvSpPr>
          <p:cNvPr id="10" name="Text 8"/>
          <p:cNvSpPr/>
          <p:nvPr/>
        </p:nvSpPr>
        <p:spPr>
          <a:xfrm>
            <a:off x="2918420" y="4348361"/>
            <a:ext cx="25400" cy="203200"/>
          </a:xfrm>
          <a:prstGeom prst="rect">
            <a:avLst/>
          </a:prstGeom>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Text 9"/>
          <p:cNvSpPr/>
          <p:nvPr/>
        </p:nvSpPr>
        <p:spPr>
          <a:xfrm>
            <a:off x="1246585" y="4703961"/>
            <a:ext cx="3368873" cy="568920"/>
          </a:xfrm>
          <a:prstGeom prst="roundRect">
            <a:avLst>
              <a:gd name="adj" fmla="val 13394"/>
            </a:avLst>
          </a:prstGeom>
          <a:solidFill>
            <a:srgbClr val="21262D"/>
          </a:solidFill>
          <a:ln w="19050">
            <a:solidFill>
              <a:srgbClr val="8B949E"/>
            </a:solidFill>
          </a:ln>
        </p:spPr>
        <p:txBody>
          <a:bodyPr wrap="square" rtlCol="0" anchor="ctr"/>
          <a:lstStyle/>
          <a:p>
            <a:pPr defTabSz="1219170"/>
            <a:endParaRPr lang="en-US" sz="2400" dirty="0">
              <a:solidFill>
                <a:prstClr val="black"/>
              </a:solidFill>
              <a:latin typeface="Calibri" panose="020F0502020204030204"/>
            </a:endParaRPr>
          </a:p>
        </p:txBody>
      </p:sp>
      <p:sp>
        <p:nvSpPr>
          <p:cNvPr id="12" name="Text 10"/>
          <p:cNvSpPr/>
          <p:nvPr/>
        </p:nvSpPr>
        <p:spPr>
          <a:xfrm>
            <a:off x="1549700" y="4881761"/>
            <a:ext cx="2762643" cy="213320"/>
          </a:xfrm>
          <a:prstGeom prst="rect">
            <a:avLst/>
          </a:prstGeom>
          <a:noFill/>
          <a:ln/>
        </p:spPr>
        <p:txBody>
          <a:bodyPr wrap="square" lIns="0" tIns="0" rIns="0" bIns="0" rtlCol="0" anchor="t"/>
          <a:lstStyle/>
          <a:p>
            <a:pPr algn="ctr" defTabSz="1219170">
              <a:lnSpc>
                <a:spcPts val="1680"/>
              </a:lnSpc>
            </a:pPr>
            <a:r>
              <a:rPr lang="en-US" sz="1200" b="1" dirty="0">
                <a:solidFill>
                  <a:srgbClr val="8B949E"/>
                </a:solidFill>
                <a:latin typeface="Arial" pitchFamily="34" charset="0"/>
                <a:ea typeface="Arial" pitchFamily="34" charset="-122"/>
                <a:cs typeface="Arial" pitchFamily="34" charset="-120"/>
              </a:rPr>
              <a:t>Hyper-V vSwitch</a:t>
            </a:r>
            <a:endParaRPr lang="en-US" sz="1200" dirty="0">
              <a:solidFill>
                <a:prstClr val="black"/>
              </a:solidFill>
              <a:latin typeface="Calibri" panose="020F0502020204030204"/>
            </a:endParaRPr>
          </a:p>
        </p:txBody>
      </p:sp>
      <p:sp>
        <p:nvSpPr>
          <p:cNvPr id="13" name="Text 11"/>
          <p:cNvSpPr/>
          <p:nvPr/>
        </p:nvSpPr>
        <p:spPr>
          <a:xfrm>
            <a:off x="5760640" y="2069108"/>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NSG rules are programmed into the </a:t>
            </a:r>
            <a:r>
              <a:rPr lang="en-US" sz="1400" b="1" dirty="0">
                <a:solidFill>
                  <a:srgbClr val="FF6B6B"/>
                </a:solidFill>
                <a:latin typeface="Arial" pitchFamily="34" charset="0"/>
                <a:ea typeface="Arial" pitchFamily="34" charset="-122"/>
                <a:cs typeface="Arial" pitchFamily="34" charset="-120"/>
              </a:rPr>
              <a:t>VFP layer</a:t>
            </a:r>
            <a:r>
              <a:rPr lang="en-US" sz="1400" dirty="0">
                <a:solidFill>
                  <a:srgbClr val="C9D1D9"/>
                </a:solidFill>
                <a:latin typeface="Arial" pitchFamily="34" charset="0"/>
                <a:ea typeface="Arial" pitchFamily="34" charset="-122"/>
                <a:cs typeface="Arial" pitchFamily="34" charset="-120"/>
              </a:rPr>
              <a:t> of the Hyper-V vSwitch on each host. They're not running in a separate appliance.</a:t>
            </a:r>
            <a:endParaRPr lang="en-US" sz="1400" dirty="0">
              <a:solidFill>
                <a:prstClr val="black"/>
              </a:solidFill>
              <a:latin typeface="Calibri" panose="020F0502020204030204"/>
            </a:endParaRPr>
          </a:p>
        </p:txBody>
      </p:sp>
      <p:sp>
        <p:nvSpPr>
          <p:cNvPr id="14" name="Text 12"/>
          <p:cNvSpPr/>
          <p:nvPr/>
        </p:nvSpPr>
        <p:spPr>
          <a:xfrm>
            <a:off x="5760640" y="2876748"/>
            <a:ext cx="5923360" cy="815181"/>
          </a:xfrm>
          <a:prstGeom prst="roundRect">
            <a:avLst>
              <a:gd name="adj" fmla="val 9348"/>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5" name="Text 13"/>
          <p:cNvSpPr/>
          <p:nvPr/>
        </p:nvSpPr>
        <p:spPr>
          <a:xfrm>
            <a:off x="5963840" y="3054548"/>
            <a:ext cx="5627299" cy="213320"/>
          </a:xfrm>
          <a:prstGeom prst="rect">
            <a:avLst/>
          </a:prstGeom>
          <a:noFill/>
          <a:ln/>
        </p:spPr>
        <p:txBody>
          <a:bodyPr wrap="square" lIns="0" tIns="0" rIns="0" bIns="0" rtlCol="0" anchor="t"/>
          <a:lstStyle/>
          <a:p>
            <a:pPr defTabSz="1219170">
              <a:lnSpc>
                <a:spcPts val="1680"/>
              </a:lnSpc>
            </a:pPr>
            <a:r>
              <a:rPr lang="en-US" sz="1200" b="1" dirty="0">
                <a:solidFill>
                  <a:srgbClr val="00D4FF"/>
                </a:solidFill>
                <a:latin typeface="Arial" pitchFamily="34" charset="0"/>
                <a:ea typeface="Arial" pitchFamily="34" charset="-122"/>
                <a:cs typeface="Arial" pitchFamily="34" charset="-120"/>
              </a:rPr>
              <a:t>5-Tuple Matching</a:t>
            </a:r>
            <a:endParaRPr lang="en-US" sz="1200" dirty="0">
              <a:solidFill>
                <a:prstClr val="black"/>
              </a:solidFill>
              <a:latin typeface="Calibri" panose="020F0502020204030204"/>
            </a:endParaRPr>
          </a:p>
        </p:txBody>
      </p:sp>
      <p:sp>
        <p:nvSpPr>
          <p:cNvPr id="16" name="Text 14"/>
          <p:cNvSpPr/>
          <p:nvPr/>
        </p:nvSpPr>
        <p:spPr>
          <a:xfrm>
            <a:off x="5963840" y="3318670"/>
            <a:ext cx="5627299" cy="195461"/>
          </a:xfrm>
          <a:prstGeom prst="rect">
            <a:avLst/>
          </a:prstGeom>
          <a:noFill/>
          <a:ln/>
        </p:spPr>
        <p:txBody>
          <a:bodyPr wrap="square" lIns="0" tIns="0" rIns="0" bIns="0" rtlCol="0" anchor="t"/>
          <a:lstStyle/>
          <a:p>
            <a:pPr defTabSz="1219170">
              <a:lnSpc>
                <a:spcPts val="1540"/>
              </a:lnSpc>
              <a:spcBef>
                <a:spcPts val="400"/>
              </a:spcBef>
            </a:pPr>
            <a:r>
              <a:rPr lang="en-US" sz="1100" dirty="0">
                <a:solidFill>
                  <a:srgbClr val="8B949E"/>
                </a:solidFill>
                <a:latin typeface="Arial" pitchFamily="34" charset="0"/>
                <a:ea typeface="Arial" pitchFamily="34" charset="-122"/>
                <a:cs typeface="Arial" pitchFamily="34" charset="-120"/>
              </a:rPr>
              <a:t>Source IP, Source Port, Dest IP, Dest Port, Protocol</a:t>
            </a:r>
            <a:endParaRPr lang="en-US" sz="1100" dirty="0">
              <a:solidFill>
                <a:prstClr val="black"/>
              </a:solidFill>
              <a:latin typeface="Calibri" panose="020F0502020204030204"/>
            </a:endParaRPr>
          </a:p>
        </p:txBody>
      </p:sp>
      <p:sp>
        <p:nvSpPr>
          <p:cNvPr id="17" name="Text 15"/>
          <p:cNvSpPr/>
          <p:nvPr/>
        </p:nvSpPr>
        <p:spPr>
          <a:xfrm>
            <a:off x="5760640" y="3818930"/>
            <a:ext cx="5923360" cy="815181"/>
          </a:xfrm>
          <a:prstGeom prst="roundRect">
            <a:avLst>
              <a:gd name="adj" fmla="val 9348"/>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8" name="Text 16"/>
          <p:cNvSpPr/>
          <p:nvPr/>
        </p:nvSpPr>
        <p:spPr>
          <a:xfrm>
            <a:off x="5963840" y="3996729"/>
            <a:ext cx="5627299" cy="213320"/>
          </a:xfrm>
          <a:prstGeom prst="rect">
            <a:avLst/>
          </a:prstGeom>
          <a:noFill/>
          <a:ln/>
        </p:spPr>
        <p:txBody>
          <a:bodyPr wrap="square" lIns="0" tIns="0" rIns="0" bIns="0" rtlCol="0" anchor="t"/>
          <a:lstStyle/>
          <a:p>
            <a:pPr defTabSz="1219170">
              <a:lnSpc>
                <a:spcPts val="1680"/>
              </a:lnSpc>
            </a:pPr>
            <a:r>
              <a:rPr lang="en-US" sz="1200" b="1" dirty="0">
                <a:solidFill>
                  <a:srgbClr val="00D4FF"/>
                </a:solidFill>
                <a:latin typeface="Arial" pitchFamily="34" charset="0"/>
                <a:ea typeface="Arial" pitchFamily="34" charset="-122"/>
                <a:cs typeface="Arial" pitchFamily="34" charset="-120"/>
              </a:rPr>
              <a:t>Connection State Tracking</a:t>
            </a:r>
            <a:endParaRPr lang="en-US" sz="1200" dirty="0">
              <a:solidFill>
                <a:prstClr val="black"/>
              </a:solidFill>
              <a:latin typeface="Calibri" panose="020F0502020204030204"/>
            </a:endParaRPr>
          </a:p>
        </p:txBody>
      </p:sp>
      <p:sp>
        <p:nvSpPr>
          <p:cNvPr id="19" name="Text 17"/>
          <p:cNvSpPr/>
          <p:nvPr/>
        </p:nvSpPr>
        <p:spPr>
          <a:xfrm>
            <a:off x="5963840" y="4260851"/>
            <a:ext cx="5627299" cy="195461"/>
          </a:xfrm>
          <a:prstGeom prst="rect">
            <a:avLst/>
          </a:prstGeom>
          <a:noFill/>
          <a:ln/>
        </p:spPr>
        <p:txBody>
          <a:bodyPr wrap="square" lIns="0" tIns="0" rIns="0" bIns="0" rtlCol="0" anchor="t"/>
          <a:lstStyle/>
          <a:p>
            <a:pPr defTabSz="1219170">
              <a:lnSpc>
                <a:spcPts val="1540"/>
              </a:lnSpc>
              <a:spcBef>
                <a:spcPts val="400"/>
              </a:spcBef>
            </a:pPr>
            <a:r>
              <a:rPr lang="en-US" sz="1100" dirty="0">
                <a:solidFill>
                  <a:srgbClr val="8B949E"/>
                </a:solidFill>
                <a:latin typeface="Arial" pitchFamily="34" charset="0"/>
                <a:ea typeface="Arial" pitchFamily="34" charset="-122"/>
                <a:cs typeface="Arial" pitchFamily="34" charset="-120"/>
              </a:rPr>
              <a:t>Flow records persist for 4+ minutes by default</a:t>
            </a:r>
            <a:endParaRPr lang="en-US" sz="1100" dirty="0">
              <a:solidFill>
                <a:prstClr val="black"/>
              </a:solidFill>
              <a:latin typeface="Calibri" panose="020F0502020204030204"/>
            </a:endParaRPr>
          </a:p>
        </p:txBody>
      </p:sp>
      <p:sp>
        <p:nvSpPr>
          <p:cNvPr id="20" name="Text 18"/>
          <p:cNvSpPr/>
          <p:nvPr/>
        </p:nvSpPr>
        <p:spPr>
          <a:xfrm>
            <a:off x="5760640" y="4761111"/>
            <a:ext cx="5923360" cy="815181"/>
          </a:xfrm>
          <a:prstGeom prst="roundRect">
            <a:avLst>
              <a:gd name="adj" fmla="val 9348"/>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Text 19"/>
          <p:cNvSpPr/>
          <p:nvPr/>
        </p:nvSpPr>
        <p:spPr>
          <a:xfrm>
            <a:off x="5963840" y="4938911"/>
            <a:ext cx="5627299" cy="213320"/>
          </a:xfrm>
          <a:prstGeom prst="rect">
            <a:avLst/>
          </a:prstGeom>
          <a:noFill/>
          <a:ln/>
        </p:spPr>
        <p:txBody>
          <a:bodyPr wrap="square" lIns="0" tIns="0" rIns="0" bIns="0" rtlCol="0" anchor="t"/>
          <a:lstStyle/>
          <a:p>
            <a:pPr defTabSz="1219170">
              <a:lnSpc>
                <a:spcPts val="1680"/>
              </a:lnSpc>
            </a:pPr>
            <a:r>
              <a:rPr lang="en-US" sz="1200" b="1" dirty="0">
                <a:solidFill>
                  <a:srgbClr val="00D4FF"/>
                </a:solidFill>
                <a:latin typeface="Arial" pitchFamily="34" charset="0"/>
                <a:ea typeface="Arial" pitchFamily="34" charset="-122"/>
                <a:cs typeface="Arial" pitchFamily="34" charset="-120"/>
              </a:rPr>
              <a:t>No Performance Penalty</a:t>
            </a:r>
            <a:endParaRPr lang="en-US" sz="1200" dirty="0">
              <a:solidFill>
                <a:prstClr val="black"/>
              </a:solidFill>
              <a:latin typeface="Calibri" panose="020F0502020204030204"/>
            </a:endParaRPr>
          </a:p>
        </p:txBody>
      </p:sp>
      <p:sp>
        <p:nvSpPr>
          <p:cNvPr id="22" name="Text 20"/>
          <p:cNvSpPr/>
          <p:nvPr/>
        </p:nvSpPr>
        <p:spPr>
          <a:xfrm>
            <a:off x="5963840" y="5203031"/>
            <a:ext cx="5627299" cy="195461"/>
          </a:xfrm>
          <a:prstGeom prst="rect">
            <a:avLst/>
          </a:prstGeom>
          <a:noFill/>
          <a:ln/>
        </p:spPr>
        <p:txBody>
          <a:bodyPr wrap="square" lIns="0" tIns="0" rIns="0" bIns="0" rtlCol="0" anchor="t"/>
          <a:lstStyle/>
          <a:p>
            <a:pPr defTabSz="1219170">
              <a:lnSpc>
                <a:spcPts val="1540"/>
              </a:lnSpc>
              <a:spcBef>
                <a:spcPts val="400"/>
              </a:spcBef>
            </a:pPr>
            <a:r>
              <a:rPr lang="en-US" sz="1100" dirty="0">
                <a:solidFill>
                  <a:srgbClr val="8B949E"/>
                </a:solidFill>
                <a:latin typeface="Arial" pitchFamily="34" charset="0"/>
                <a:ea typeface="Arial" pitchFamily="34" charset="-122"/>
                <a:cs typeface="Arial" pitchFamily="34" charset="-120"/>
              </a:rPr>
              <a:t>Hardware offload via SmartNICs when using Accelerated Networking</a:t>
            </a:r>
            <a:endParaRPr lang="en-US" sz="1100" dirty="0">
              <a:solidFill>
                <a:prstClr val="black"/>
              </a:solidFill>
              <a:latin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12e3a84e.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204222" y="2442369"/>
            <a:ext cx="1783556" cy="452040"/>
          </a:xfrm>
          <a:prstGeom prst="roundRect">
            <a:avLst>
              <a:gd name="adj" fmla="val 11238"/>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497283" y="2543969"/>
            <a:ext cx="1197436"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DEEP DIVE</a:t>
            </a:r>
            <a:endParaRPr lang="en-US" sz="1400" dirty="0">
              <a:solidFill>
                <a:prstClr val="black"/>
              </a:solidFill>
              <a:latin typeface="Calibri" panose="020F0502020204030204"/>
            </a:endParaRPr>
          </a:p>
        </p:txBody>
      </p:sp>
      <p:sp>
        <p:nvSpPr>
          <p:cNvPr id="5" name="Text 2"/>
          <p:cNvSpPr/>
          <p:nvPr/>
        </p:nvSpPr>
        <p:spPr>
          <a:xfrm>
            <a:off x="2722698" y="3199210"/>
            <a:ext cx="6746605"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The Virtual Filtering Platform</a:t>
            </a:r>
            <a:endParaRPr lang="en-US" sz="3800" dirty="0">
              <a:solidFill>
                <a:prstClr val="black"/>
              </a:solidFill>
              <a:latin typeface="Calibri" panose="020F0502020204030204"/>
            </a:endParaRPr>
          </a:p>
        </p:txBody>
      </p:sp>
      <p:sp>
        <p:nvSpPr>
          <p:cNvPr id="6" name="Text 3"/>
          <p:cNvSpPr/>
          <p:nvPr/>
        </p:nvSpPr>
        <p:spPr>
          <a:xfrm>
            <a:off x="2722698" y="4131272"/>
            <a:ext cx="4423791" cy="284361"/>
          </a:xfrm>
          <a:prstGeom prst="rect">
            <a:avLst/>
          </a:prstGeom>
          <a:noFill/>
          <a:ln/>
        </p:spPr>
        <p:txBody>
          <a:bodyPr wrap="square" lIns="0" tIns="0" rIns="0" bIns="0" rtlCol="0" anchor="t"/>
          <a:lstStyle/>
          <a:p>
            <a:pPr defTabSz="1219170">
              <a:lnSpc>
                <a:spcPts val="2240"/>
              </a:lnSpc>
            </a:pPr>
            <a:r>
              <a:rPr lang="en-US" sz="1600" i="1" dirty="0">
                <a:solidFill>
                  <a:srgbClr val="8B949E"/>
                </a:solidFill>
                <a:latin typeface="Arial" pitchFamily="34" charset="0"/>
                <a:ea typeface="Arial" pitchFamily="34" charset="-122"/>
                <a:cs typeface="Arial" pitchFamily="34" charset="-120"/>
              </a:rPr>
              <a:t>Established: September 1, 2011</a:t>
            </a:r>
            <a:endParaRPr lang="en-US" sz="1600" i="1" dirty="0">
              <a:solidFill>
                <a:prstClr val="black"/>
              </a:solidFill>
              <a:latin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6632448"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VFP: A Match-Action Flow Engine</a:t>
            </a:r>
            <a:endParaRPr lang="en-US" sz="3200" dirty="0">
              <a:solidFill>
                <a:prstClr val="black"/>
              </a:solidFill>
              <a:latin typeface="Calibri" panose="020F0502020204030204"/>
            </a:endParaRPr>
          </a:p>
        </p:txBody>
      </p:sp>
      <p:sp>
        <p:nvSpPr>
          <p:cNvPr id="3" name="Text 1"/>
          <p:cNvSpPr/>
          <p:nvPr/>
        </p:nvSpPr>
        <p:spPr>
          <a:xfrm>
            <a:off x="508000" y="2115939"/>
            <a:ext cx="5492496"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VFP processes packets through a series of </a:t>
            </a:r>
            <a:r>
              <a:rPr lang="en-US" sz="1400" b="1" dirty="0">
                <a:solidFill>
                  <a:srgbClr val="00D4FF"/>
                </a:solidFill>
                <a:latin typeface="Arial" pitchFamily="34" charset="0"/>
                <a:ea typeface="Arial" pitchFamily="34" charset="-122"/>
                <a:cs typeface="Arial" pitchFamily="34" charset="-120"/>
              </a:rPr>
              <a:t>Layers</a:t>
            </a:r>
            <a:r>
              <a:rPr lang="en-US" sz="1400" dirty="0">
                <a:solidFill>
                  <a:srgbClr val="C9D1D9"/>
                </a:solidFill>
                <a:latin typeface="Arial" pitchFamily="34" charset="0"/>
                <a:ea typeface="Arial" pitchFamily="34" charset="-122"/>
                <a:cs typeface="Arial" pitchFamily="34" charset="-120"/>
              </a:rPr>
              <a:t>, each containing </a:t>
            </a:r>
            <a:r>
              <a:rPr lang="en-US" sz="1400" b="1" dirty="0">
                <a:solidFill>
                  <a:srgbClr val="00D4FF"/>
                </a:solidFill>
                <a:latin typeface="Arial" pitchFamily="34" charset="0"/>
                <a:ea typeface="Arial" pitchFamily="34" charset="-122"/>
                <a:cs typeface="Arial" pitchFamily="34" charset="-120"/>
              </a:rPr>
              <a:t>Groups</a:t>
            </a:r>
            <a:r>
              <a:rPr lang="en-US" sz="1400" dirty="0">
                <a:solidFill>
                  <a:srgbClr val="C9D1D9"/>
                </a:solidFill>
                <a:latin typeface="Arial" pitchFamily="34" charset="0"/>
                <a:ea typeface="Arial" pitchFamily="34" charset="-122"/>
                <a:cs typeface="Arial" pitchFamily="34" charset="-120"/>
              </a:rPr>
              <a:t> of </a:t>
            </a:r>
            <a:r>
              <a:rPr lang="en-US" sz="1400" b="1" dirty="0">
                <a:solidFill>
                  <a:srgbClr val="00D4FF"/>
                </a:solidFill>
                <a:latin typeface="Arial" pitchFamily="34" charset="0"/>
                <a:ea typeface="Arial" pitchFamily="34" charset="-122"/>
                <a:cs typeface="Arial" pitchFamily="34" charset="-120"/>
              </a:rPr>
              <a:t>Rules</a:t>
            </a:r>
            <a:r>
              <a:rPr lang="en-US" sz="1400" dirty="0">
                <a:solidFill>
                  <a:srgbClr val="C9D1D9"/>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4" name="Text 2"/>
          <p:cNvSpPr/>
          <p:nvPr/>
        </p:nvSpPr>
        <p:spPr>
          <a:xfrm>
            <a:off x="508000" y="2923580"/>
            <a:ext cx="5384800" cy="1915120"/>
          </a:xfrm>
          <a:prstGeom prst="roundRect">
            <a:avLst>
              <a:gd name="adj" fmla="val 5305"/>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723901" y="3139480"/>
            <a:ext cx="5052060" cy="213320"/>
          </a:xfrm>
          <a:prstGeom prst="rect">
            <a:avLst/>
          </a:prstGeom>
          <a:noFill/>
          <a:ln/>
        </p:spPr>
        <p:txBody>
          <a:bodyPr wrap="square" lIns="0" tIns="0" rIns="0" bIns="0" rtlCol="0" anchor="t"/>
          <a:lstStyle/>
          <a:p>
            <a:pPr defTabSz="1219170">
              <a:lnSpc>
                <a:spcPts val="1680"/>
              </a:lnSpc>
              <a:spcAft>
                <a:spcPts val="1200"/>
              </a:spcAft>
            </a:pPr>
            <a:r>
              <a:rPr lang="en-US" sz="1200" b="1" dirty="0">
                <a:solidFill>
                  <a:srgbClr val="00D4FF"/>
                </a:solidFill>
                <a:latin typeface="Arial" pitchFamily="34" charset="0"/>
                <a:ea typeface="Arial" pitchFamily="34" charset="-122"/>
                <a:cs typeface="Arial" pitchFamily="34" charset="-120"/>
              </a:rPr>
              <a:t>PROCESSING MODEL</a:t>
            </a:r>
            <a:endParaRPr lang="en-US" sz="1200" dirty="0">
              <a:solidFill>
                <a:prstClr val="black"/>
              </a:solidFill>
              <a:latin typeface="Calibri" panose="020F0502020204030204"/>
            </a:endParaRPr>
          </a:p>
        </p:txBody>
      </p:sp>
      <p:sp>
        <p:nvSpPr>
          <p:cNvPr id="6" name="Text 4"/>
          <p:cNvSpPr/>
          <p:nvPr/>
        </p:nvSpPr>
        <p:spPr>
          <a:xfrm>
            <a:off x="723900" y="3505200"/>
            <a:ext cx="304800" cy="304800"/>
          </a:xfrm>
          <a:prstGeom prst="roundRect">
            <a:avLst>
              <a:gd name="adj" fmla="val 16667"/>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837407" y="3559771"/>
            <a:ext cx="79343" cy="195461"/>
          </a:xfrm>
          <a:prstGeom prst="rect">
            <a:avLst/>
          </a:prstGeom>
          <a:noFill/>
          <a:ln/>
        </p:spPr>
        <p:txBody>
          <a:bodyPr wrap="square" lIns="0" tIns="0" rIns="0" bIns="0" rtlCol="0" anchor="t"/>
          <a:lstStyle/>
          <a:p>
            <a:pPr defTabSz="1219170">
              <a:lnSpc>
                <a:spcPts val="1540"/>
              </a:lnSpc>
            </a:pPr>
            <a:r>
              <a:rPr lang="en-US" sz="1100" b="1" dirty="0">
                <a:solidFill>
                  <a:srgbClr val="0D1117"/>
                </a:solidFill>
                <a:latin typeface="Arial" pitchFamily="34" charset="0"/>
                <a:ea typeface="Arial" pitchFamily="34" charset="-122"/>
                <a:cs typeface="Arial" pitchFamily="34" charset="-120"/>
              </a:rPr>
              <a:t>1</a:t>
            </a:r>
            <a:endParaRPr lang="en-US" sz="1100" dirty="0">
              <a:solidFill>
                <a:prstClr val="black"/>
              </a:solidFill>
              <a:latin typeface="Calibri" panose="020F0502020204030204"/>
            </a:endParaRPr>
          </a:p>
        </p:txBody>
      </p:sp>
      <p:sp>
        <p:nvSpPr>
          <p:cNvPr id="8" name="Text 6"/>
          <p:cNvSpPr/>
          <p:nvPr/>
        </p:nvSpPr>
        <p:spPr>
          <a:xfrm>
            <a:off x="1130300" y="3550840"/>
            <a:ext cx="2557200" cy="213320"/>
          </a:xfrm>
          <a:prstGeom prst="rect">
            <a:avLst/>
          </a:prstGeom>
          <a:noFill/>
          <a:ln/>
        </p:spPr>
        <p:txBody>
          <a:bodyPr wrap="square" lIns="0" tIns="0" rIns="0" bIns="0" rtlCol="0" anchor="t"/>
          <a:lstStyle/>
          <a:p>
            <a:pPr defTabSz="1219170">
              <a:lnSpc>
                <a:spcPts val="1680"/>
              </a:lnSpc>
            </a:pPr>
            <a:r>
              <a:rPr lang="en-US" sz="1200" b="1" dirty="0">
                <a:solidFill>
                  <a:srgbClr val="C9D1D9"/>
                </a:solidFill>
                <a:latin typeface="Arial" pitchFamily="34" charset="0"/>
                <a:ea typeface="Arial" pitchFamily="34" charset="-122"/>
                <a:cs typeface="Arial" pitchFamily="34" charset="-120"/>
              </a:rPr>
              <a:t>Match</a:t>
            </a:r>
            <a:r>
              <a:rPr lang="en-US" sz="1200" dirty="0">
                <a:solidFill>
                  <a:srgbClr val="C9D1D9"/>
                </a:solidFill>
                <a:latin typeface="Arial" pitchFamily="34" charset="0"/>
                <a:ea typeface="Arial" pitchFamily="34" charset="-122"/>
                <a:cs typeface="Arial" pitchFamily="34" charset="-120"/>
              </a:rPr>
              <a:t> - Classify packet against rules</a:t>
            </a:r>
            <a:endParaRPr lang="en-US" sz="1200" dirty="0">
              <a:solidFill>
                <a:prstClr val="black"/>
              </a:solidFill>
              <a:latin typeface="Calibri" panose="020F0502020204030204"/>
            </a:endParaRPr>
          </a:p>
        </p:txBody>
      </p:sp>
      <p:sp>
        <p:nvSpPr>
          <p:cNvPr id="9" name="Text 7"/>
          <p:cNvSpPr/>
          <p:nvPr/>
        </p:nvSpPr>
        <p:spPr>
          <a:xfrm>
            <a:off x="723900" y="3911600"/>
            <a:ext cx="304800" cy="304800"/>
          </a:xfrm>
          <a:prstGeom prst="roundRect">
            <a:avLst>
              <a:gd name="adj" fmla="val 16667"/>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837407" y="3966171"/>
            <a:ext cx="79343" cy="195461"/>
          </a:xfrm>
          <a:prstGeom prst="rect">
            <a:avLst/>
          </a:prstGeom>
          <a:noFill/>
          <a:ln/>
        </p:spPr>
        <p:txBody>
          <a:bodyPr wrap="square" lIns="0" tIns="0" rIns="0" bIns="0" rtlCol="0" anchor="t"/>
          <a:lstStyle/>
          <a:p>
            <a:pPr defTabSz="1219170">
              <a:lnSpc>
                <a:spcPts val="1540"/>
              </a:lnSpc>
            </a:pPr>
            <a:r>
              <a:rPr lang="en-US" sz="1100" b="1" dirty="0">
                <a:solidFill>
                  <a:srgbClr val="0D1117"/>
                </a:solidFill>
                <a:latin typeface="Arial" pitchFamily="34" charset="0"/>
                <a:ea typeface="Arial" pitchFamily="34" charset="-122"/>
                <a:cs typeface="Arial" pitchFamily="34" charset="-120"/>
              </a:rPr>
              <a:t>2</a:t>
            </a:r>
            <a:endParaRPr lang="en-US" sz="1100" dirty="0">
              <a:solidFill>
                <a:prstClr val="black"/>
              </a:solidFill>
              <a:latin typeface="Calibri" panose="020F0502020204030204"/>
            </a:endParaRPr>
          </a:p>
        </p:txBody>
      </p:sp>
      <p:sp>
        <p:nvSpPr>
          <p:cNvPr id="11" name="Text 9"/>
          <p:cNvSpPr/>
          <p:nvPr/>
        </p:nvSpPr>
        <p:spPr>
          <a:xfrm>
            <a:off x="1130301" y="3957240"/>
            <a:ext cx="2505183" cy="213320"/>
          </a:xfrm>
          <a:prstGeom prst="rect">
            <a:avLst/>
          </a:prstGeom>
          <a:noFill/>
          <a:ln/>
        </p:spPr>
        <p:txBody>
          <a:bodyPr wrap="square" lIns="0" tIns="0" rIns="0" bIns="0" rtlCol="0" anchor="t"/>
          <a:lstStyle/>
          <a:p>
            <a:pPr defTabSz="1219170">
              <a:lnSpc>
                <a:spcPts val="1680"/>
              </a:lnSpc>
            </a:pPr>
            <a:r>
              <a:rPr lang="en-US" sz="1200" b="1" dirty="0">
                <a:solidFill>
                  <a:srgbClr val="C9D1D9"/>
                </a:solidFill>
                <a:latin typeface="Arial" pitchFamily="34" charset="0"/>
                <a:ea typeface="Arial" pitchFamily="34" charset="-122"/>
                <a:cs typeface="Arial" pitchFamily="34" charset="-120"/>
              </a:rPr>
              <a:t>Action</a:t>
            </a:r>
            <a:r>
              <a:rPr lang="en-US" sz="1200" dirty="0">
                <a:solidFill>
                  <a:srgbClr val="C9D1D9"/>
                </a:solidFill>
                <a:latin typeface="Arial" pitchFamily="34" charset="0"/>
                <a:ea typeface="Arial" pitchFamily="34" charset="-122"/>
                <a:cs typeface="Arial" pitchFamily="34" charset="-120"/>
              </a:rPr>
              <a:t> - Transform, forward, or drop</a:t>
            </a:r>
            <a:endParaRPr lang="en-US" sz="1200" dirty="0">
              <a:solidFill>
                <a:prstClr val="black"/>
              </a:solidFill>
              <a:latin typeface="Calibri" panose="020F0502020204030204"/>
            </a:endParaRPr>
          </a:p>
        </p:txBody>
      </p:sp>
      <p:sp>
        <p:nvSpPr>
          <p:cNvPr id="12" name="Text 10"/>
          <p:cNvSpPr/>
          <p:nvPr/>
        </p:nvSpPr>
        <p:spPr>
          <a:xfrm>
            <a:off x="723900" y="4318000"/>
            <a:ext cx="304800" cy="304800"/>
          </a:xfrm>
          <a:prstGeom prst="roundRect">
            <a:avLst>
              <a:gd name="adj" fmla="val 16667"/>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837407" y="4372571"/>
            <a:ext cx="79343" cy="195461"/>
          </a:xfrm>
          <a:prstGeom prst="rect">
            <a:avLst/>
          </a:prstGeom>
          <a:noFill/>
          <a:ln/>
        </p:spPr>
        <p:txBody>
          <a:bodyPr wrap="square" lIns="0" tIns="0" rIns="0" bIns="0" rtlCol="0" anchor="t"/>
          <a:lstStyle/>
          <a:p>
            <a:pPr defTabSz="1219170">
              <a:lnSpc>
                <a:spcPts val="1540"/>
              </a:lnSpc>
            </a:pPr>
            <a:r>
              <a:rPr lang="en-US" sz="1100" b="1" dirty="0">
                <a:solidFill>
                  <a:srgbClr val="0D1117"/>
                </a:solidFill>
                <a:latin typeface="Arial" pitchFamily="34" charset="0"/>
                <a:ea typeface="Arial" pitchFamily="34" charset="-122"/>
                <a:cs typeface="Arial" pitchFamily="34" charset="-120"/>
              </a:rPr>
              <a:t>3</a:t>
            </a:r>
            <a:endParaRPr lang="en-US" sz="1100" dirty="0">
              <a:solidFill>
                <a:prstClr val="black"/>
              </a:solidFill>
              <a:latin typeface="Calibri" panose="020F0502020204030204"/>
            </a:endParaRPr>
          </a:p>
        </p:txBody>
      </p:sp>
      <p:sp>
        <p:nvSpPr>
          <p:cNvPr id="14" name="Text 12"/>
          <p:cNvSpPr/>
          <p:nvPr/>
        </p:nvSpPr>
        <p:spPr>
          <a:xfrm>
            <a:off x="1130301" y="4363640"/>
            <a:ext cx="2834092" cy="213320"/>
          </a:xfrm>
          <a:prstGeom prst="rect">
            <a:avLst/>
          </a:prstGeom>
          <a:noFill/>
          <a:ln/>
        </p:spPr>
        <p:txBody>
          <a:bodyPr wrap="square" lIns="0" tIns="0" rIns="0" bIns="0" rtlCol="0" anchor="t"/>
          <a:lstStyle/>
          <a:p>
            <a:pPr defTabSz="1219170">
              <a:lnSpc>
                <a:spcPts val="1680"/>
              </a:lnSpc>
            </a:pPr>
            <a:r>
              <a:rPr lang="en-US" sz="1200" b="1" dirty="0">
                <a:solidFill>
                  <a:srgbClr val="C9D1D9"/>
                </a:solidFill>
                <a:latin typeface="Arial" pitchFamily="34" charset="0"/>
                <a:ea typeface="Arial" pitchFamily="34" charset="-122"/>
                <a:cs typeface="Arial" pitchFamily="34" charset="-120"/>
              </a:rPr>
              <a:t>Cache</a:t>
            </a:r>
            <a:r>
              <a:rPr lang="en-US" sz="1200" dirty="0">
                <a:solidFill>
                  <a:srgbClr val="C9D1D9"/>
                </a:solidFill>
                <a:latin typeface="Arial" pitchFamily="34" charset="0"/>
                <a:ea typeface="Arial" pitchFamily="34" charset="-122"/>
                <a:cs typeface="Arial" pitchFamily="34" charset="-120"/>
              </a:rPr>
              <a:t> - Create Unified Flow for fast path</a:t>
            </a:r>
            <a:endParaRPr lang="en-US" sz="1200" dirty="0">
              <a:solidFill>
                <a:prstClr val="black"/>
              </a:solidFill>
              <a:latin typeface="Calibri" panose="020F0502020204030204"/>
            </a:endParaRPr>
          </a:p>
        </p:txBody>
      </p:sp>
      <p:sp>
        <p:nvSpPr>
          <p:cNvPr id="15" name="Text 13"/>
          <p:cNvSpPr/>
          <p:nvPr/>
        </p:nvSpPr>
        <p:spPr>
          <a:xfrm>
            <a:off x="508000" y="5041900"/>
            <a:ext cx="5492496" cy="487363"/>
          </a:xfrm>
          <a:prstGeom prst="rect">
            <a:avLst/>
          </a:prstGeom>
          <a:noFill/>
          <a:ln/>
        </p:spPr>
        <p:txBody>
          <a:bodyPr wrap="square" lIns="0" tIns="0" rIns="0" bIns="0" rtlCol="0" anchor="t"/>
          <a:lstStyle/>
          <a:p>
            <a:pPr defTabSz="1219170">
              <a:lnSpc>
                <a:spcPts val="1920"/>
              </a:lnSpc>
            </a:pPr>
            <a:r>
              <a:rPr lang="en-US" sz="1200" dirty="0">
                <a:solidFill>
                  <a:srgbClr val="8B949E"/>
                </a:solidFill>
                <a:latin typeface="Arial" pitchFamily="34" charset="0"/>
                <a:ea typeface="Arial" pitchFamily="34" charset="-122"/>
                <a:cs typeface="Arial" pitchFamily="34" charset="-120"/>
              </a:rPr>
              <a:t>First packet takes the slow path (full rule evaluation). Subsequent packets in the same flow hit the cached Unified Flow - microsecond latency.</a:t>
            </a:r>
            <a:endParaRPr lang="en-US" sz="1200" dirty="0">
              <a:solidFill>
                <a:prstClr val="black"/>
              </a:solidFill>
              <a:latin typeface="Calibri" panose="020F0502020204030204"/>
            </a:endParaRPr>
          </a:p>
        </p:txBody>
      </p:sp>
      <p:sp>
        <p:nvSpPr>
          <p:cNvPr id="16" name="Text 14"/>
          <p:cNvSpPr/>
          <p:nvPr/>
        </p:nvSpPr>
        <p:spPr>
          <a:xfrm>
            <a:off x="6299200" y="2037160"/>
            <a:ext cx="5384800" cy="2133600"/>
          </a:xfrm>
          <a:prstGeom prst="roundRect">
            <a:avLst>
              <a:gd name="adj" fmla="val 4762"/>
            </a:avLst>
          </a:prstGeom>
          <a:solidFill>
            <a:srgbClr val="0D1117"/>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6515101" y="2253060"/>
            <a:ext cx="5052060" cy="177800"/>
          </a:xfrm>
          <a:prstGeom prst="rect">
            <a:avLst/>
          </a:prstGeom>
          <a:noFill/>
          <a:ln/>
        </p:spPr>
        <p:txBody>
          <a:bodyPr wrap="square" lIns="0" tIns="0" rIns="0" bIns="0" rtlCol="0" anchor="t"/>
          <a:lstStyle/>
          <a:p>
            <a:pPr defTabSz="1219170">
              <a:lnSpc>
                <a:spcPts val="1400"/>
              </a:lnSpc>
              <a:spcAft>
                <a:spcPts val="800"/>
              </a:spcAft>
            </a:pPr>
            <a:r>
              <a:rPr lang="en-US" sz="1000" b="1" dirty="0">
                <a:solidFill>
                  <a:srgbClr val="8B949E"/>
                </a:solidFill>
                <a:latin typeface="Arial" pitchFamily="34" charset="0"/>
                <a:ea typeface="Arial" pitchFamily="34" charset="-122"/>
                <a:cs typeface="Arial" pitchFamily="34" charset="-120"/>
              </a:rPr>
              <a:t>VFP OBJECT HIERARCHY</a:t>
            </a:r>
            <a:endParaRPr lang="en-US" sz="1000" dirty="0">
              <a:solidFill>
                <a:prstClr val="black"/>
              </a:solidFill>
              <a:latin typeface="Calibri" panose="020F0502020204030204"/>
            </a:endParaRPr>
          </a:p>
        </p:txBody>
      </p:sp>
      <p:sp>
        <p:nvSpPr>
          <p:cNvPr id="18" name="Text 16"/>
          <p:cNvSpPr/>
          <p:nvPr/>
        </p:nvSpPr>
        <p:spPr>
          <a:xfrm>
            <a:off x="6515101" y="2532460"/>
            <a:ext cx="5052060" cy="355600"/>
          </a:xfrm>
          <a:prstGeom prst="rect">
            <a:avLst/>
          </a:prstGeom>
          <a:noFill/>
          <a:ln/>
        </p:spPr>
        <p:txBody>
          <a:bodyPr wrap="square" lIns="0" tIns="0" rIns="0" bIns="0" rtlCol="0" anchor="t"/>
          <a:lstStyle/>
          <a:p>
            <a:pPr defTabSz="1219170">
              <a:lnSpc>
                <a:spcPts val="2800"/>
              </a:lnSpc>
            </a:pPr>
            <a:r>
              <a:rPr lang="en-US" sz="2000" dirty="0">
                <a:solidFill>
                  <a:srgbClr val="C9D1D9"/>
                </a:solidFill>
                <a:latin typeface="Arial" pitchFamily="34" charset="0"/>
                <a:ea typeface="Arial" pitchFamily="34" charset="-122"/>
                <a:cs typeface="Arial" pitchFamily="34" charset="-120"/>
              </a:rPr>
              <a:t>Port (vNIC)</a:t>
            </a:r>
            <a:endParaRPr lang="en-US" sz="2000" dirty="0">
              <a:solidFill>
                <a:prstClr val="black"/>
              </a:solidFill>
              <a:latin typeface="Calibri" panose="020F0502020204030204"/>
            </a:endParaRPr>
          </a:p>
        </p:txBody>
      </p:sp>
      <p:sp>
        <p:nvSpPr>
          <p:cNvPr id="19" name="Text 17"/>
          <p:cNvSpPr/>
          <p:nvPr/>
        </p:nvSpPr>
        <p:spPr>
          <a:xfrm>
            <a:off x="6515101" y="2888060"/>
            <a:ext cx="5052060" cy="355600"/>
          </a:xfrm>
          <a:prstGeom prst="rect">
            <a:avLst/>
          </a:prstGeom>
          <a:noFill/>
          <a:ln/>
        </p:spPr>
        <p:txBody>
          <a:bodyPr wrap="square" lIns="203200" tIns="0" rIns="0" bIns="0" rtlCol="0" anchor="t"/>
          <a:lstStyle/>
          <a:p>
            <a:pPr defTabSz="1219170">
              <a:lnSpc>
                <a:spcPts val="2800"/>
              </a:lnSpc>
            </a:pPr>
            <a:r>
              <a:rPr lang="en-US" sz="2000" dirty="0">
                <a:solidFill>
                  <a:srgbClr val="C9D1D9"/>
                </a:solidFill>
                <a:latin typeface="Arial" pitchFamily="34" charset="0"/>
                <a:ea typeface="Arial" pitchFamily="34" charset="-122"/>
                <a:cs typeface="Arial" pitchFamily="34" charset="-120"/>
              </a:rPr>
              <a:t>└─ Layer (ACL, NAT, Encap...)</a:t>
            </a:r>
            <a:endParaRPr lang="en-US" sz="2000" dirty="0">
              <a:solidFill>
                <a:prstClr val="black"/>
              </a:solidFill>
              <a:latin typeface="Calibri" panose="020F0502020204030204"/>
            </a:endParaRPr>
          </a:p>
        </p:txBody>
      </p:sp>
      <p:sp>
        <p:nvSpPr>
          <p:cNvPr id="20" name="Text 18"/>
          <p:cNvSpPr/>
          <p:nvPr/>
        </p:nvSpPr>
        <p:spPr>
          <a:xfrm>
            <a:off x="6515101" y="3243660"/>
            <a:ext cx="5052060" cy="355600"/>
          </a:xfrm>
          <a:prstGeom prst="rect">
            <a:avLst/>
          </a:prstGeom>
          <a:noFill/>
          <a:ln/>
        </p:spPr>
        <p:txBody>
          <a:bodyPr wrap="square" lIns="406400" tIns="0" rIns="0" bIns="0" rtlCol="0" anchor="t"/>
          <a:lstStyle/>
          <a:p>
            <a:pPr defTabSz="1219170">
              <a:lnSpc>
                <a:spcPts val="2800"/>
              </a:lnSpc>
            </a:pPr>
            <a:r>
              <a:rPr lang="en-US" sz="2000" dirty="0">
                <a:solidFill>
                  <a:srgbClr val="C9D1D9"/>
                </a:solidFill>
                <a:latin typeface="Arial" pitchFamily="34" charset="0"/>
                <a:ea typeface="Arial" pitchFamily="34" charset="-122"/>
                <a:cs typeface="Arial" pitchFamily="34" charset="-120"/>
              </a:rPr>
              <a:t>└─ Group (Rule container)</a:t>
            </a:r>
            <a:endParaRPr lang="en-US" sz="2000" dirty="0">
              <a:solidFill>
                <a:prstClr val="black"/>
              </a:solidFill>
              <a:latin typeface="Calibri" panose="020F0502020204030204"/>
            </a:endParaRPr>
          </a:p>
        </p:txBody>
      </p:sp>
      <p:sp>
        <p:nvSpPr>
          <p:cNvPr id="21" name="Text 19"/>
          <p:cNvSpPr/>
          <p:nvPr/>
        </p:nvSpPr>
        <p:spPr>
          <a:xfrm>
            <a:off x="6515101" y="3599260"/>
            <a:ext cx="5052060" cy="355600"/>
          </a:xfrm>
          <a:prstGeom prst="rect">
            <a:avLst/>
          </a:prstGeom>
          <a:noFill/>
          <a:ln/>
        </p:spPr>
        <p:txBody>
          <a:bodyPr wrap="square" lIns="609600" tIns="0" rIns="0" bIns="0" rtlCol="0" anchor="t"/>
          <a:lstStyle/>
          <a:p>
            <a:pPr defTabSz="1219170">
              <a:lnSpc>
                <a:spcPts val="2800"/>
              </a:lnSpc>
            </a:pPr>
            <a:r>
              <a:rPr lang="en-US" sz="2000" dirty="0">
                <a:solidFill>
                  <a:srgbClr val="C9D1D9"/>
                </a:solidFill>
                <a:latin typeface="Arial" pitchFamily="34" charset="0"/>
                <a:ea typeface="Arial" pitchFamily="34" charset="-122"/>
                <a:cs typeface="Arial" pitchFamily="34" charset="-120"/>
              </a:rPr>
              <a:t>└─ Rule (Match + Action)</a:t>
            </a:r>
            <a:endParaRPr lang="en-US" sz="2000" dirty="0">
              <a:solidFill>
                <a:prstClr val="black"/>
              </a:solidFill>
              <a:latin typeface="Calibri" panose="020F0502020204030204"/>
            </a:endParaRPr>
          </a:p>
        </p:txBody>
      </p:sp>
      <p:sp>
        <p:nvSpPr>
          <p:cNvPr id="22" name="Text 20"/>
          <p:cNvSpPr/>
          <p:nvPr/>
        </p:nvSpPr>
        <p:spPr>
          <a:xfrm>
            <a:off x="6299200" y="4373960"/>
            <a:ext cx="5384800" cy="1234083"/>
          </a:xfrm>
          <a:prstGeom prst="roundRect">
            <a:avLst>
              <a:gd name="adj" fmla="val 8233"/>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1"/>
          <p:cNvSpPr/>
          <p:nvPr/>
        </p:nvSpPr>
        <p:spPr>
          <a:xfrm>
            <a:off x="6515101" y="4589860"/>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KEY INSIGHT</a:t>
            </a:r>
            <a:endParaRPr lang="en-US" sz="1200" dirty="0">
              <a:solidFill>
                <a:prstClr val="black"/>
              </a:solidFill>
              <a:latin typeface="Calibri" panose="020F0502020204030204"/>
            </a:endParaRPr>
          </a:p>
        </p:txBody>
      </p:sp>
      <p:sp>
        <p:nvSpPr>
          <p:cNvPr id="24" name="Text 22"/>
          <p:cNvSpPr/>
          <p:nvPr/>
        </p:nvSpPr>
        <p:spPr>
          <a:xfrm>
            <a:off x="6515101" y="4904780"/>
            <a:ext cx="5052060"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Inbound and outbound packets traverse layers in </a:t>
            </a:r>
            <a:r>
              <a:rPr lang="en-US" sz="1200" b="1" dirty="0">
                <a:solidFill>
                  <a:srgbClr val="C9D1D9"/>
                </a:solidFill>
                <a:latin typeface="Arial" pitchFamily="34" charset="0"/>
                <a:ea typeface="Arial" pitchFamily="34" charset="-122"/>
                <a:cs typeface="Arial" pitchFamily="34" charset="-120"/>
              </a:rPr>
              <a:t>opposite order</a:t>
            </a:r>
            <a:r>
              <a:rPr lang="en-US" sz="1200" dirty="0">
                <a:solidFill>
                  <a:srgbClr val="C9D1D9"/>
                </a:solidFill>
                <a:latin typeface="Arial" pitchFamily="34" charset="0"/>
                <a:ea typeface="Arial" pitchFamily="34" charset="-122"/>
                <a:cs typeface="Arial" pitchFamily="34" charset="-120"/>
              </a:rPr>
              <a:t>. This creates symmetric policy enforcement without duplicate rules.</a:t>
            </a:r>
            <a:endParaRPr lang="en-US" sz="1200" dirty="0">
              <a:solidFill>
                <a:prstClr val="black"/>
              </a:solidFill>
              <a:latin typeface="Calibri" panose="020F0502020204030204"/>
            </a:endParaRPr>
          </a:p>
        </p:txBody>
      </p:sp>
      <p:sp>
        <p:nvSpPr>
          <p:cNvPr id="25" name="Text 23"/>
          <p:cNvSpPr/>
          <p:nvPr/>
        </p:nvSpPr>
        <p:spPr>
          <a:xfrm>
            <a:off x="508000" y="6375400"/>
            <a:ext cx="2632699" cy="177800"/>
          </a:xfrm>
          <a:prstGeom prst="rect">
            <a:avLst/>
          </a:prstGeom>
          <a:noFill/>
          <a:ln/>
        </p:spPr>
        <p:txBody>
          <a:bodyPr wrap="square" lIns="0" tIns="0" rIns="0" bIns="0" rtlCol="0" anchor="t"/>
          <a:lstStyle/>
          <a:p>
            <a:pPr defTabSz="1219170">
              <a:lnSpc>
                <a:spcPts val="1400"/>
              </a:lnSpc>
            </a:pPr>
            <a:r>
              <a:rPr lang="en-US" sz="1000" dirty="0">
                <a:solidFill>
                  <a:srgbClr val="8B949E"/>
                </a:solidFill>
                <a:latin typeface="Arial" pitchFamily="34" charset="0"/>
                <a:ea typeface="Arial" pitchFamily="34" charset="-122"/>
                <a:cs typeface="Arial" pitchFamily="34" charset="-120"/>
              </a:rPr>
              <a:t>Source: Microsoft Research - VFP NSDI 2017</a:t>
            </a:r>
            <a:endParaRPr lang="en-US" sz="1000" dirty="0">
              <a:solidFill>
                <a:prstClr val="black"/>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7901940"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Control Plane: How Policy Reaches VFP</a:t>
            </a:r>
            <a:endParaRPr lang="en-US" sz="3200" dirty="0">
              <a:solidFill>
                <a:prstClr val="black"/>
              </a:solidFill>
              <a:latin typeface="Calibri" panose="020F0502020204030204"/>
            </a:endParaRPr>
          </a:p>
        </p:txBody>
      </p:sp>
      <p:sp>
        <p:nvSpPr>
          <p:cNvPr id="3" name="Text 1"/>
          <p:cNvSpPr/>
          <p:nvPr/>
        </p:nvSpPr>
        <p:spPr>
          <a:xfrm>
            <a:off x="508001" y="1581151"/>
            <a:ext cx="3129161" cy="637381"/>
          </a:xfrm>
          <a:prstGeom prst="roundRect">
            <a:avLst>
              <a:gd name="adj" fmla="val 1594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683972" y="1784351"/>
            <a:ext cx="2777216" cy="230981"/>
          </a:xfrm>
          <a:prstGeom prst="rect">
            <a:avLst/>
          </a:prstGeom>
          <a:noFill/>
          <a:ln/>
        </p:spPr>
        <p:txBody>
          <a:bodyPr wrap="square" lIns="0" tIns="0" rIns="0" bIns="0" rtlCol="0" anchor="t"/>
          <a:lstStyle/>
          <a:p>
            <a:pPr algn="ctr" defTabSz="1219170">
              <a:lnSpc>
                <a:spcPts val="1820"/>
              </a:lnSpc>
            </a:pPr>
            <a:r>
              <a:rPr lang="en-US" sz="1300" b="1" dirty="0">
                <a:solidFill>
                  <a:srgbClr val="0D1117"/>
                </a:solidFill>
                <a:latin typeface="Arial" pitchFamily="34" charset="0"/>
                <a:ea typeface="Arial" pitchFamily="34" charset="-122"/>
                <a:cs typeface="Arial" pitchFamily="34" charset="-120"/>
              </a:rPr>
              <a:t>Azure Portal / ARM</a:t>
            </a:r>
            <a:endParaRPr lang="en-US" sz="1300" dirty="0">
              <a:solidFill>
                <a:prstClr val="black"/>
              </a:solidFill>
              <a:latin typeface="Calibri" panose="020F0502020204030204"/>
            </a:endParaRPr>
          </a:p>
        </p:txBody>
      </p:sp>
      <p:sp>
        <p:nvSpPr>
          <p:cNvPr id="5" name="Text 3"/>
          <p:cNvSpPr/>
          <p:nvPr/>
        </p:nvSpPr>
        <p:spPr>
          <a:xfrm>
            <a:off x="2059781" y="2421731"/>
            <a:ext cx="25400" cy="304800"/>
          </a:xfrm>
          <a:prstGeom prst="rect">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6" name="Text 4"/>
          <p:cNvSpPr/>
          <p:nvPr/>
        </p:nvSpPr>
        <p:spPr>
          <a:xfrm>
            <a:off x="2406196" y="2811677"/>
            <a:ext cx="3129161" cy="865981"/>
          </a:xfrm>
          <a:prstGeom prst="roundRect">
            <a:avLst>
              <a:gd name="adj" fmla="val 11732"/>
            </a:avLst>
          </a:prstGeom>
          <a:solidFill>
            <a:srgbClr val="0099CC"/>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2582167" y="3014877"/>
            <a:ext cx="2777216" cy="230981"/>
          </a:xfrm>
          <a:prstGeom prst="rect">
            <a:avLst/>
          </a:prstGeom>
          <a:noFill/>
          <a:ln/>
        </p:spPr>
        <p:txBody>
          <a:bodyPr wrap="square" lIns="0" tIns="0" rIns="0" bIns="0" rtlCol="0" anchor="t"/>
          <a:lstStyle/>
          <a:p>
            <a:pPr algn="ctr" defTabSz="1219170">
              <a:lnSpc>
                <a:spcPts val="1820"/>
              </a:lnSpc>
            </a:pPr>
            <a:r>
              <a:rPr lang="en-US" sz="1300" b="1" dirty="0">
                <a:solidFill>
                  <a:srgbClr val="0D1117"/>
                </a:solidFill>
                <a:latin typeface="Arial" pitchFamily="34" charset="0"/>
                <a:ea typeface="Arial" pitchFamily="34" charset="-122"/>
                <a:cs typeface="Arial" pitchFamily="34" charset="-120"/>
              </a:rPr>
              <a:t>Network Controller</a:t>
            </a:r>
            <a:endParaRPr lang="en-US" sz="1300" dirty="0">
              <a:solidFill>
                <a:prstClr val="black"/>
              </a:solidFill>
              <a:latin typeface="Calibri" panose="020F0502020204030204"/>
            </a:endParaRPr>
          </a:p>
        </p:txBody>
      </p:sp>
      <p:sp>
        <p:nvSpPr>
          <p:cNvPr id="8" name="Text 6"/>
          <p:cNvSpPr/>
          <p:nvPr/>
        </p:nvSpPr>
        <p:spPr>
          <a:xfrm>
            <a:off x="2582167" y="3296658"/>
            <a:ext cx="2777216"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0D1117"/>
                </a:solidFill>
                <a:latin typeface="Arial" pitchFamily="34" charset="0"/>
                <a:ea typeface="Arial" pitchFamily="34" charset="-122"/>
                <a:cs typeface="Arial" pitchFamily="34" charset="-120"/>
              </a:rPr>
              <a:t>RESTful Northbound API</a:t>
            </a:r>
            <a:endParaRPr lang="en-US" sz="1000" dirty="0">
              <a:solidFill>
                <a:prstClr val="black"/>
              </a:solidFill>
              <a:latin typeface="Calibri" panose="020F0502020204030204"/>
            </a:endParaRPr>
          </a:p>
        </p:txBody>
      </p:sp>
      <p:sp>
        <p:nvSpPr>
          <p:cNvPr id="9" name="Text 7"/>
          <p:cNvSpPr/>
          <p:nvPr/>
        </p:nvSpPr>
        <p:spPr>
          <a:xfrm>
            <a:off x="3957976" y="3880858"/>
            <a:ext cx="25400" cy="304800"/>
          </a:xfrm>
          <a:prstGeom prst="rect">
            <a:avLst/>
          </a:prstGeom>
          <a:solidFill>
            <a:srgbClr val="0099CC"/>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5014179" y="4089624"/>
            <a:ext cx="2682081" cy="916781"/>
          </a:xfrm>
          <a:prstGeom prst="roundRect">
            <a:avLst>
              <a:gd name="adj" fmla="val 11082"/>
            </a:avLst>
          </a:prstGeom>
          <a:solidFill>
            <a:srgbClr val="161B22"/>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Text 9"/>
          <p:cNvSpPr/>
          <p:nvPr/>
        </p:nvSpPr>
        <p:spPr>
          <a:xfrm>
            <a:off x="5220529" y="4318224"/>
            <a:ext cx="2269379" cy="230981"/>
          </a:xfrm>
          <a:prstGeom prst="rect">
            <a:avLst/>
          </a:prstGeom>
          <a:noFill/>
          <a:ln/>
        </p:spPr>
        <p:txBody>
          <a:bodyPr wrap="square" lIns="0" tIns="0" rIns="0" bIns="0" rtlCol="0" anchor="t"/>
          <a:lstStyle/>
          <a:p>
            <a:pPr algn="ctr" defTabSz="1219170">
              <a:lnSpc>
                <a:spcPts val="1820"/>
              </a:lnSpc>
            </a:pPr>
            <a:r>
              <a:rPr lang="en-US" sz="1300" b="1" dirty="0">
                <a:solidFill>
                  <a:srgbClr val="FF6B6B"/>
                </a:solidFill>
                <a:latin typeface="Arial" pitchFamily="34" charset="0"/>
                <a:ea typeface="Arial" pitchFamily="34" charset="-122"/>
                <a:cs typeface="Arial" pitchFamily="34" charset="-120"/>
              </a:rPr>
              <a:t>Host Agent</a:t>
            </a:r>
            <a:endParaRPr lang="en-US" sz="1300" dirty="0">
              <a:solidFill>
                <a:prstClr val="black"/>
              </a:solidFill>
              <a:latin typeface="Calibri" panose="020F0502020204030204"/>
            </a:endParaRPr>
          </a:p>
        </p:txBody>
      </p:sp>
      <p:sp>
        <p:nvSpPr>
          <p:cNvPr id="12" name="Text 10"/>
          <p:cNvSpPr/>
          <p:nvPr/>
        </p:nvSpPr>
        <p:spPr>
          <a:xfrm>
            <a:off x="5220529" y="4600004"/>
            <a:ext cx="2269379"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OVSDB Southbound</a:t>
            </a:r>
            <a:endParaRPr lang="en-US" sz="1000" dirty="0">
              <a:solidFill>
                <a:prstClr val="black"/>
              </a:solidFill>
              <a:latin typeface="Calibri" panose="020F0502020204030204"/>
            </a:endParaRPr>
          </a:p>
        </p:txBody>
      </p:sp>
      <p:sp>
        <p:nvSpPr>
          <p:cNvPr id="13" name="Text 11"/>
          <p:cNvSpPr/>
          <p:nvPr/>
        </p:nvSpPr>
        <p:spPr>
          <a:xfrm>
            <a:off x="6342518" y="5209604"/>
            <a:ext cx="25400" cy="304800"/>
          </a:xfrm>
          <a:prstGeom prst="rect">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Text 12"/>
          <p:cNvSpPr/>
          <p:nvPr/>
        </p:nvSpPr>
        <p:spPr>
          <a:xfrm>
            <a:off x="7767057" y="5297956"/>
            <a:ext cx="3911600" cy="1290240"/>
          </a:xfrm>
          <a:prstGeom prst="roundRect">
            <a:avLst>
              <a:gd name="adj" fmla="val 7875"/>
            </a:avLst>
          </a:prstGeom>
          <a:solidFill>
            <a:srgbClr val="161B22"/>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5" name="Text 13"/>
          <p:cNvSpPr/>
          <p:nvPr/>
        </p:nvSpPr>
        <p:spPr>
          <a:xfrm>
            <a:off x="8012929" y="5577356"/>
            <a:ext cx="3419856" cy="248840"/>
          </a:xfrm>
          <a:prstGeom prst="rect">
            <a:avLst/>
          </a:prstGeom>
          <a:noFill/>
          <a:ln/>
        </p:spPr>
        <p:txBody>
          <a:bodyPr wrap="square" lIns="0" tIns="0" rIns="0" bIns="0" rtlCol="0" anchor="t"/>
          <a:lstStyle/>
          <a:p>
            <a:pPr algn="ctr" defTabSz="1219170">
              <a:lnSpc>
                <a:spcPts val="1960"/>
              </a:lnSpc>
              <a:spcAft>
                <a:spcPts val="800"/>
              </a:spcAft>
            </a:pPr>
            <a:r>
              <a:rPr lang="en-US" sz="1400" b="1" dirty="0">
                <a:solidFill>
                  <a:srgbClr val="00D4FF"/>
                </a:solidFill>
                <a:latin typeface="Arial" pitchFamily="34" charset="0"/>
                <a:ea typeface="Arial" pitchFamily="34" charset="-122"/>
                <a:cs typeface="Arial" pitchFamily="34" charset="-120"/>
              </a:rPr>
              <a:t>VFP on Hyper-V Host</a:t>
            </a:r>
            <a:endParaRPr lang="en-US" sz="1400" dirty="0">
              <a:solidFill>
                <a:prstClr val="black"/>
              </a:solidFill>
              <a:latin typeface="Calibri" panose="020F0502020204030204"/>
            </a:endParaRPr>
          </a:p>
        </p:txBody>
      </p:sp>
      <p:sp>
        <p:nvSpPr>
          <p:cNvPr id="16" name="Text 14"/>
          <p:cNvSpPr/>
          <p:nvPr/>
        </p:nvSpPr>
        <p:spPr>
          <a:xfrm>
            <a:off x="8046457" y="5927796"/>
            <a:ext cx="1049933" cy="381000"/>
          </a:xfrm>
          <a:prstGeom prst="roundRect">
            <a:avLst>
              <a:gd name="adj" fmla="val 13333"/>
            </a:avLst>
          </a:prstGeom>
          <a:solidFill>
            <a:srgbClr val="0D1117"/>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8139589" y="6029396"/>
            <a:ext cx="863668" cy="177800"/>
          </a:xfrm>
          <a:prstGeom prst="rect">
            <a:avLst/>
          </a:prstGeom>
          <a:noFill/>
          <a:ln/>
        </p:spPr>
        <p:txBody>
          <a:bodyPr wrap="square" lIns="0" tIns="0" rIns="0" bIns="0" rtlCol="0" anchor="t"/>
          <a:lstStyle/>
          <a:p>
            <a:pPr algn="ctr" defTabSz="1219170">
              <a:lnSpc>
                <a:spcPts val="1400"/>
              </a:lnSpc>
            </a:pPr>
            <a:r>
              <a:rPr lang="en-US" sz="1000" dirty="0">
                <a:solidFill>
                  <a:srgbClr val="C9D1D9"/>
                </a:solidFill>
                <a:latin typeface="Arial" pitchFamily="34" charset="0"/>
                <a:ea typeface="Arial" pitchFamily="34" charset="-122"/>
                <a:cs typeface="Arial" pitchFamily="34" charset="-120"/>
              </a:rPr>
              <a:t>ACLs</a:t>
            </a:r>
            <a:endParaRPr lang="en-US" sz="1000" dirty="0">
              <a:solidFill>
                <a:prstClr val="black"/>
              </a:solidFill>
              <a:latin typeface="Calibri" panose="020F0502020204030204"/>
            </a:endParaRPr>
          </a:p>
        </p:txBody>
      </p:sp>
      <p:sp>
        <p:nvSpPr>
          <p:cNvPr id="18" name="Text 16"/>
          <p:cNvSpPr/>
          <p:nvPr/>
        </p:nvSpPr>
        <p:spPr>
          <a:xfrm>
            <a:off x="9197989" y="5927796"/>
            <a:ext cx="1049933" cy="381000"/>
          </a:xfrm>
          <a:prstGeom prst="roundRect">
            <a:avLst>
              <a:gd name="adj" fmla="val 13333"/>
            </a:avLst>
          </a:prstGeom>
          <a:solidFill>
            <a:srgbClr val="0D1117"/>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9291123" y="6029396"/>
            <a:ext cx="863668" cy="177800"/>
          </a:xfrm>
          <a:prstGeom prst="rect">
            <a:avLst/>
          </a:prstGeom>
          <a:noFill/>
          <a:ln/>
        </p:spPr>
        <p:txBody>
          <a:bodyPr wrap="square" lIns="0" tIns="0" rIns="0" bIns="0" rtlCol="0" anchor="t"/>
          <a:lstStyle/>
          <a:p>
            <a:pPr algn="ctr" defTabSz="1219170">
              <a:lnSpc>
                <a:spcPts val="1400"/>
              </a:lnSpc>
            </a:pPr>
            <a:r>
              <a:rPr lang="en-US" sz="1000" dirty="0">
                <a:solidFill>
                  <a:srgbClr val="C9D1D9"/>
                </a:solidFill>
                <a:latin typeface="Arial" pitchFamily="34" charset="0"/>
                <a:ea typeface="Arial" pitchFamily="34" charset="-122"/>
                <a:cs typeface="Arial" pitchFamily="34" charset="-120"/>
              </a:rPr>
              <a:t>NAT</a:t>
            </a:r>
            <a:endParaRPr lang="en-US" sz="1000" dirty="0">
              <a:solidFill>
                <a:prstClr val="black"/>
              </a:solidFill>
              <a:latin typeface="Calibri" panose="020F0502020204030204"/>
            </a:endParaRPr>
          </a:p>
        </p:txBody>
      </p:sp>
      <p:sp>
        <p:nvSpPr>
          <p:cNvPr id="20" name="Text 18"/>
          <p:cNvSpPr/>
          <p:nvPr/>
        </p:nvSpPr>
        <p:spPr>
          <a:xfrm>
            <a:off x="10349522" y="5927796"/>
            <a:ext cx="1049933" cy="381000"/>
          </a:xfrm>
          <a:prstGeom prst="roundRect">
            <a:avLst>
              <a:gd name="adj" fmla="val 13333"/>
            </a:avLst>
          </a:prstGeom>
          <a:solidFill>
            <a:srgbClr val="0D1117"/>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Text 19"/>
          <p:cNvSpPr/>
          <p:nvPr/>
        </p:nvSpPr>
        <p:spPr>
          <a:xfrm>
            <a:off x="10442655" y="6029396"/>
            <a:ext cx="863668" cy="177800"/>
          </a:xfrm>
          <a:prstGeom prst="rect">
            <a:avLst/>
          </a:prstGeom>
          <a:noFill/>
          <a:ln/>
        </p:spPr>
        <p:txBody>
          <a:bodyPr wrap="square" lIns="0" tIns="0" rIns="0" bIns="0" rtlCol="0" anchor="t"/>
          <a:lstStyle/>
          <a:p>
            <a:pPr algn="ctr" defTabSz="1219170">
              <a:lnSpc>
                <a:spcPts val="1400"/>
              </a:lnSpc>
            </a:pPr>
            <a:r>
              <a:rPr lang="en-US" sz="1000" dirty="0">
                <a:solidFill>
                  <a:srgbClr val="C9D1D9"/>
                </a:solidFill>
                <a:latin typeface="Arial" pitchFamily="34" charset="0"/>
                <a:ea typeface="Arial" pitchFamily="34" charset="-122"/>
                <a:cs typeface="Arial" pitchFamily="34" charset="-120"/>
              </a:rPr>
              <a:t>VXLAN</a:t>
            </a:r>
            <a:endParaRPr lang="en-US" sz="1000" dirty="0">
              <a:solidFill>
                <a:prstClr val="black"/>
              </a:solidFill>
              <a:latin typeface="Calibri" panose="020F0502020204030204"/>
            </a:endParaRPr>
          </a:p>
        </p:txBody>
      </p:sp>
      <p:sp>
        <p:nvSpPr>
          <p:cNvPr id="22" name="Text 20"/>
          <p:cNvSpPr/>
          <p:nvPr/>
        </p:nvSpPr>
        <p:spPr>
          <a:xfrm>
            <a:off x="7167812" y="997148"/>
            <a:ext cx="4522192" cy="500261"/>
          </a:xfrm>
          <a:prstGeom prst="roundRect">
            <a:avLst>
              <a:gd name="adj" fmla="val 1523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1"/>
          <p:cNvSpPr/>
          <p:nvPr/>
        </p:nvSpPr>
        <p:spPr>
          <a:xfrm>
            <a:off x="7371013" y="1149548"/>
            <a:ext cx="4198108" cy="195461"/>
          </a:xfrm>
          <a:prstGeom prst="rect">
            <a:avLst/>
          </a:prstGeom>
          <a:noFill/>
          <a:ln/>
        </p:spPr>
        <p:txBody>
          <a:bodyPr wrap="square" lIns="0" tIns="0" rIns="0" bIns="0" rtlCol="0" anchor="t"/>
          <a:lstStyle/>
          <a:p>
            <a:pPr defTabSz="1219170">
              <a:lnSpc>
                <a:spcPts val="1540"/>
              </a:lnSpc>
            </a:pPr>
            <a:r>
              <a:rPr lang="en-US" sz="1100" dirty="0">
                <a:solidFill>
                  <a:srgbClr val="C9D1D9"/>
                </a:solidFill>
                <a:latin typeface="Arial" pitchFamily="34" charset="0"/>
                <a:ea typeface="Arial" pitchFamily="34" charset="-122"/>
                <a:cs typeface="Arial" pitchFamily="34" charset="-120"/>
              </a:rPr>
              <a:t>Policy is </a:t>
            </a:r>
            <a:r>
              <a:rPr lang="en-US" sz="1100" b="1" dirty="0">
                <a:solidFill>
                  <a:srgbClr val="00D4FF"/>
                </a:solidFill>
                <a:latin typeface="Arial" pitchFamily="34" charset="0"/>
                <a:ea typeface="Arial" pitchFamily="34" charset="-122"/>
                <a:cs typeface="Arial" pitchFamily="34" charset="-120"/>
              </a:rPr>
              <a:t>declarative</a:t>
            </a:r>
            <a:r>
              <a:rPr lang="en-US" sz="1100" dirty="0">
                <a:solidFill>
                  <a:srgbClr val="C9D1D9"/>
                </a:solidFill>
                <a:latin typeface="Arial" pitchFamily="34" charset="0"/>
                <a:ea typeface="Arial" pitchFamily="34" charset="-122"/>
                <a:cs typeface="Arial" pitchFamily="34" charset="-120"/>
              </a:rPr>
              <a:t> - you define intent, controller figures out rules</a:t>
            </a:r>
            <a:endParaRPr lang="en-US" sz="1100" dirty="0">
              <a:solidFill>
                <a:prstClr val="black"/>
              </a:solidFill>
              <a:latin typeface="Calibri" panose="020F0502020204030204"/>
            </a:endParaRPr>
          </a:p>
        </p:txBody>
      </p:sp>
      <p:sp>
        <p:nvSpPr>
          <p:cNvPr id="24" name="Text 22"/>
          <p:cNvSpPr/>
          <p:nvPr/>
        </p:nvSpPr>
        <p:spPr>
          <a:xfrm>
            <a:off x="7167812" y="1649809"/>
            <a:ext cx="4286251" cy="500261"/>
          </a:xfrm>
          <a:prstGeom prst="roundRect">
            <a:avLst>
              <a:gd name="adj" fmla="val 1523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5" name="Text 23"/>
          <p:cNvSpPr/>
          <p:nvPr/>
        </p:nvSpPr>
        <p:spPr>
          <a:xfrm>
            <a:off x="7371013" y="1802209"/>
            <a:ext cx="3957447" cy="195461"/>
          </a:xfrm>
          <a:prstGeom prst="rect">
            <a:avLst/>
          </a:prstGeom>
          <a:noFill/>
          <a:ln/>
        </p:spPr>
        <p:txBody>
          <a:bodyPr wrap="square" lIns="0" tIns="0" rIns="0" bIns="0" rtlCol="0" anchor="t"/>
          <a:lstStyle/>
          <a:p>
            <a:pPr defTabSz="1219170">
              <a:lnSpc>
                <a:spcPts val="1540"/>
              </a:lnSpc>
            </a:pPr>
            <a:r>
              <a:rPr lang="en-US" sz="1100" dirty="0">
                <a:solidFill>
                  <a:srgbClr val="C9D1D9"/>
                </a:solidFill>
                <a:latin typeface="Arial" pitchFamily="34" charset="0"/>
                <a:ea typeface="Arial" pitchFamily="34" charset="-122"/>
                <a:cs typeface="Arial" pitchFamily="34" charset="-120"/>
              </a:rPr>
              <a:t>VFP supports </a:t>
            </a:r>
            <a:r>
              <a:rPr lang="en-US" sz="1100" b="1" dirty="0">
                <a:solidFill>
                  <a:srgbClr val="00D4FF"/>
                </a:solidFill>
                <a:latin typeface="Arial" pitchFamily="34" charset="0"/>
                <a:ea typeface="Arial" pitchFamily="34" charset="-122"/>
                <a:cs typeface="Arial" pitchFamily="34" charset="-120"/>
              </a:rPr>
              <a:t>live migration</a:t>
            </a:r>
            <a:r>
              <a:rPr lang="en-US" sz="1100" dirty="0">
                <a:solidFill>
                  <a:srgbClr val="C9D1D9"/>
                </a:solidFill>
                <a:latin typeface="Arial" pitchFamily="34" charset="0"/>
                <a:ea typeface="Arial" pitchFamily="34" charset="-122"/>
                <a:cs typeface="Arial" pitchFamily="34" charset="-120"/>
              </a:rPr>
              <a:t> - port state serialized to new host</a:t>
            </a:r>
            <a:endParaRPr lang="en-US" sz="1100" dirty="0">
              <a:solidFill>
                <a:prstClr val="black"/>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0710a8c4.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4954985" y="2442369"/>
            <a:ext cx="2281833" cy="452040"/>
          </a:xfrm>
          <a:prstGeom prst="roundRect">
            <a:avLst>
              <a:gd name="adj" fmla="val 11238"/>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243063" y="2543969"/>
            <a:ext cx="1705677"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PERFORMANCE</a:t>
            </a:r>
            <a:endParaRPr lang="en-US" sz="1400" dirty="0">
              <a:solidFill>
                <a:prstClr val="black"/>
              </a:solidFill>
              <a:latin typeface="Calibri" panose="020F0502020204030204"/>
            </a:endParaRPr>
          </a:p>
        </p:txBody>
      </p:sp>
      <p:sp>
        <p:nvSpPr>
          <p:cNvPr id="5" name="Text 2"/>
          <p:cNvSpPr/>
          <p:nvPr/>
        </p:nvSpPr>
        <p:spPr>
          <a:xfrm>
            <a:off x="2129447" y="3199210"/>
            <a:ext cx="7932908"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Accelerated Networking &amp; SR-IOV</a:t>
            </a:r>
            <a:endParaRPr lang="en-US" sz="3800" dirty="0">
              <a:solidFill>
                <a:prstClr val="black"/>
              </a:solidFill>
              <a:latin typeface="Calibri" panose="020F0502020204030204"/>
            </a:endParaRPr>
          </a:p>
        </p:txBody>
      </p:sp>
      <p:sp>
        <p:nvSpPr>
          <p:cNvPr id="6" name="Text 3"/>
          <p:cNvSpPr/>
          <p:nvPr/>
        </p:nvSpPr>
        <p:spPr>
          <a:xfrm>
            <a:off x="3774605" y="4131272"/>
            <a:ext cx="4642592"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Team Rocket blast off at the speed of light!</a:t>
            </a:r>
            <a:endParaRPr lang="en-US" sz="1600" dirty="0">
              <a:solidFill>
                <a:prstClr val="black"/>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5712715"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SR-IOV: Bypassing the Host</a:t>
            </a:r>
            <a:endParaRPr lang="en-US" sz="3200" dirty="0">
              <a:solidFill>
                <a:prstClr val="black"/>
              </a:solidFill>
              <a:latin typeface="Calibri" panose="020F0502020204030204"/>
            </a:endParaRPr>
          </a:p>
        </p:txBody>
      </p:sp>
      <p:sp>
        <p:nvSpPr>
          <p:cNvPr id="3" name="Text 1"/>
          <p:cNvSpPr/>
          <p:nvPr/>
        </p:nvSpPr>
        <p:spPr>
          <a:xfrm>
            <a:off x="508000" y="2050057"/>
            <a:ext cx="5492496" cy="604440"/>
          </a:xfrm>
          <a:prstGeom prst="rect">
            <a:avLst/>
          </a:prstGeom>
          <a:noFill/>
          <a:ln/>
        </p:spPr>
        <p:txBody>
          <a:bodyPr wrap="square" lIns="0" tIns="0" rIns="0" bIns="0" rtlCol="0" anchor="t"/>
          <a:lstStyle/>
          <a:p>
            <a:pPr defTabSz="1219170">
              <a:lnSpc>
                <a:spcPts val="2380"/>
              </a:lnSpc>
            </a:pPr>
            <a:r>
              <a:rPr lang="en-US" sz="1400" b="1" dirty="0">
                <a:solidFill>
                  <a:srgbClr val="00D4FF"/>
                </a:solidFill>
                <a:latin typeface="Arial" pitchFamily="34" charset="0"/>
                <a:ea typeface="Arial" pitchFamily="34" charset="-122"/>
                <a:cs typeface="Arial" pitchFamily="34" charset="-120"/>
              </a:rPr>
              <a:t>Single Root I/O Virtualization (SR-IOV)</a:t>
            </a:r>
            <a:r>
              <a:rPr lang="en-US" sz="1400" dirty="0">
                <a:solidFill>
                  <a:srgbClr val="C9D1D9"/>
                </a:solidFill>
                <a:latin typeface="Arial" pitchFamily="34" charset="0"/>
                <a:ea typeface="Arial" pitchFamily="34" charset="-122"/>
                <a:cs typeface="Arial" pitchFamily="34" charset="-120"/>
              </a:rPr>
              <a:t> allows VMs to talk directly to the physical NIC, bypassing the host's vSwitch.</a:t>
            </a:r>
            <a:endParaRPr lang="en-US" sz="1400" dirty="0">
              <a:solidFill>
                <a:prstClr val="black"/>
              </a:solidFill>
              <a:latin typeface="Calibri" panose="020F0502020204030204"/>
            </a:endParaRPr>
          </a:p>
        </p:txBody>
      </p:sp>
      <p:sp>
        <p:nvSpPr>
          <p:cNvPr id="4" name="Text 2"/>
          <p:cNvSpPr/>
          <p:nvPr/>
        </p:nvSpPr>
        <p:spPr>
          <a:xfrm>
            <a:off x="508000" y="2857699"/>
            <a:ext cx="5384800" cy="2737644"/>
          </a:xfrm>
          <a:prstGeom prst="roundRect">
            <a:avLst>
              <a:gd name="adj" fmla="val 3711"/>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3"/>
          <p:cNvSpPr/>
          <p:nvPr/>
        </p:nvSpPr>
        <p:spPr>
          <a:xfrm>
            <a:off x="723901" y="3073599"/>
            <a:ext cx="5052060" cy="195461"/>
          </a:xfrm>
          <a:prstGeom prst="rect">
            <a:avLst/>
          </a:prstGeom>
          <a:noFill/>
          <a:ln/>
        </p:spPr>
        <p:txBody>
          <a:bodyPr wrap="square" lIns="0" tIns="0" rIns="0" bIns="0" rtlCol="0" anchor="t"/>
          <a:lstStyle/>
          <a:p>
            <a:pPr defTabSz="1219170">
              <a:lnSpc>
                <a:spcPts val="1540"/>
              </a:lnSpc>
              <a:spcAft>
                <a:spcPts val="1200"/>
              </a:spcAft>
            </a:pPr>
            <a:r>
              <a:rPr lang="en-US" sz="1100" b="1" dirty="0">
                <a:solidFill>
                  <a:srgbClr val="8B949E"/>
                </a:solidFill>
                <a:latin typeface="Arial" pitchFamily="34" charset="0"/>
                <a:ea typeface="Arial" pitchFamily="34" charset="-122"/>
                <a:cs typeface="Arial" pitchFamily="34" charset="-120"/>
              </a:rPr>
              <a:t>WITHOUT ACCELERATED NETWORKING</a:t>
            </a:r>
            <a:endParaRPr lang="en-US" sz="1100" dirty="0">
              <a:solidFill>
                <a:prstClr val="black"/>
              </a:solidFill>
              <a:latin typeface="Calibri" panose="020F0502020204030204"/>
            </a:endParaRPr>
          </a:p>
        </p:txBody>
      </p:sp>
      <p:sp>
        <p:nvSpPr>
          <p:cNvPr id="6" name="Text 4"/>
          <p:cNvSpPr/>
          <p:nvPr/>
        </p:nvSpPr>
        <p:spPr>
          <a:xfrm>
            <a:off x="1714500" y="3421460"/>
            <a:ext cx="2971800" cy="398661"/>
          </a:xfrm>
          <a:prstGeom prst="roundRect">
            <a:avLst>
              <a:gd name="adj" fmla="val 12743"/>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1892047" y="3523060"/>
            <a:ext cx="2616708" cy="195461"/>
          </a:xfrm>
          <a:prstGeom prst="rect">
            <a:avLst/>
          </a:prstGeom>
          <a:noFill/>
          <a:ln/>
        </p:spPr>
        <p:txBody>
          <a:bodyPr wrap="square" lIns="0" tIns="0" rIns="0" bIns="0" rtlCol="0" anchor="t"/>
          <a:lstStyle/>
          <a:p>
            <a:pPr algn="ctr" defTabSz="1219170">
              <a:lnSpc>
                <a:spcPts val="1540"/>
              </a:lnSpc>
            </a:pPr>
            <a:r>
              <a:rPr lang="en-US" sz="1100" dirty="0">
                <a:solidFill>
                  <a:srgbClr val="C9D1D9"/>
                </a:solidFill>
                <a:latin typeface="Arial" pitchFamily="34" charset="0"/>
                <a:ea typeface="Arial" pitchFamily="34" charset="-122"/>
                <a:cs typeface="Arial" pitchFamily="34" charset="-120"/>
              </a:rPr>
              <a:t>VM</a:t>
            </a:r>
            <a:endParaRPr lang="en-US" sz="1100" dirty="0">
              <a:solidFill>
                <a:prstClr val="black"/>
              </a:solidFill>
              <a:latin typeface="Calibri" panose="020F0502020204030204"/>
            </a:endParaRPr>
          </a:p>
        </p:txBody>
      </p:sp>
      <p:sp>
        <p:nvSpPr>
          <p:cNvPr id="8" name="Text 6"/>
          <p:cNvSpPr/>
          <p:nvPr/>
        </p:nvSpPr>
        <p:spPr>
          <a:xfrm>
            <a:off x="3168651" y="3921720"/>
            <a:ext cx="64771" cy="177800"/>
          </a:xfrm>
          <a:prstGeom prst="rect">
            <a:avLst/>
          </a:prstGeom>
          <a:noFill/>
          <a:ln/>
        </p:spPr>
        <p:txBody>
          <a:bodyPr wrap="square" lIns="0" tIns="0" rIns="0" bIns="0" rtlCol="0" anchor="t"/>
          <a:lstStyle/>
          <a:p>
            <a:pPr defTabSz="1219170">
              <a:lnSpc>
                <a:spcPts val="1400"/>
              </a:lnSpc>
            </a:pPr>
            <a:r>
              <a:rPr lang="en-US" sz="1000" dirty="0">
                <a:solidFill>
                  <a:srgbClr val="FF6B6B"/>
                </a:solidFill>
                <a:latin typeface="Arial" pitchFamily="34" charset="0"/>
                <a:ea typeface="Arial" pitchFamily="34" charset="-122"/>
                <a:cs typeface="Arial" pitchFamily="34" charset="-120"/>
              </a:rPr>
              <a:t>↓</a:t>
            </a:r>
            <a:endParaRPr lang="en-US" sz="1000" dirty="0">
              <a:solidFill>
                <a:prstClr val="black"/>
              </a:solidFill>
              <a:latin typeface="Calibri" panose="020F0502020204030204"/>
            </a:endParaRPr>
          </a:p>
        </p:txBody>
      </p:sp>
      <p:sp>
        <p:nvSpPr>
          <p:cNvPr id="9" name="Text 7"/>
          <p:cNvSpPr/>
          <p:nvPr/>
        </p:nvSpPr>
        <p:spPr>
          <a:xfrm>
            <a:off x="1219200" y="4201120"/>
            <a:ext cx="3962400" cy="398661"/>
          </a:xfrm>
          <a:prstGeom prst="roundRect">
            <a:avLst>
              <a:gd name="adj" fmla="val 12743"/>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1386840" y="4302720"/>
            <a:ext cx="3627120" cy="195461"/>
          </a:xfrm>
          <a:prstGeom prst="rect">
            <a:avLst/>
          </a:prstGeom>
          <a:noFill/>
          <a:ln/>
        </p:spPr>
        <p:txBody>
          <a:bodyPr wrap="square" lIns="0" tIns="0" rIns="0" bIns="0" rtlCol="0" anchor="t"/>
          <a:lstStyle/>
          <a:p>
            <a:pPr algn="ctr" defTabSz="1219170">
              <a:lnSpc>
                <a:spcPts val="1540"/>
              </a:lnSpc>
            </a:pPr>
            <a:r>
              <a:rPr lang="en-US" sz="1100" b="1" dirty="0">
                <a:solidFill>
                  <a:srgbClr val="0D1117"/>
                </a:solidFill>
                <a:latin typeface="Arial" pitchFamily="34" charset="0"/>
                <a:ea typeface="Arial" pitchFamily="34" charset="-122"/>
                <a:cs typeface="Arial" pitchFamily="34" charset="-120"/>
              </a:rPr>
              <a:t>Host vSwitch + VFP</a:t>
            </a:r>
            <a:endParaRPr lang="en-US" sz="1100" dirty="0">
              <a:solidFill>
                <a:prstClr val="black"/>
              </a:solidFill>
              <a:latin typeface="Calibri" panose="020F0502020204030204"/>
            </a:endParaRPr>
          </a:p>
        </p:txBody>
      </p:sp>
      <p:sp>
        <p:nvSpPr>
          <p:cNvPr id="11" name="Text 9"/>
          <p:cNvSpPr/>
          <p:nvPr/>
        </p:nvSpPr>
        <p:spPr>
          <a:xfrm>
            <a:off x="3168651" y="4701381"/>
            <a:ext cx="64771" cy="177800"/>
          </a:xfrm>
          <a:prstGeom prst="rect">
            <a:avLst/>
          </a:prstGeom>
          <a:noFill/>
          <a:ln/>
        </p:spPr>
        <p:txBody>
          <a:bodyPr wrap="square" lIns="0" tIns="0" rIns="0" bIns="0" rtlCol="0" anchor="t"/>
          <a:lstStyle/>
          <a:p>
            <a:pPr defTabSz="1219170">
              <a:lnSpc>
                <a:spcPts val="1400"/>
              </a:lnSpc>
            </a:pPr>
            <a:r>
              <a:rPr lang="en-US" sz="1000" dirty="0">
                <a:solidFill>
                  <a:srgbClr val="FF6B6B"/>
                </a:solidFill>
                <a:latin typeface="Arial" pitchFamily="34" charset="0"/>
                <a:ea typeface="Arial" pitchFamily="34" charset="-122"/>
                <a:cs typeface="Arial" pitchFamily="34" charset="-120"/>
              </a:rPr>
              <a:t>↓</a:t>
            </a:r>
            <a:endParaRPr lang="en-US" sz="1000" dirty="0">
              <a:solidFill>
                <a:prstClr val="black"/>
              </a:solidFill>
              <a:latin typeface="Calibri" panose="020F0502020204030204"/>
            </a:endParaRPr>
          </a:p>
        </p:txBody>
      </p:sp>
      <p:sp>
        <p:nvSpPr>
          <p:cNvPr id="12" name="Text 10"/>
          <p:cNvSpPr/>
          <p:nvPr/>
        </p:nvSpPr>
        <p:spPr>
          <a:xfrm>
            <a:off x="1714500" y="4980782"/>
            <a:ext cx="2971800" cy="398661"/>
          </a:xfrm>
          <a:prstGeom prst="roundRect">
            <a:avLst>
              <a:gd name="adj" fmla="val 12743"/>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1892047" y="5082382"/>
            <a:ext cx="2616708" cy="195461"/>
          </a:xfrm>
          <a:prstGeom prst="rect">
            <a:avLst/>
          </a:prstGeom>
          <a:noFill/>
          <a:ln/>
        </p:spPr>
        <p:txBody>
          <a:bodyPr wrap="square" lIns="0" tIns="0" rIns="0" bIns="0" rtlCol="0" anchor="t"/>
          <a:lstStyle/>
          <a:p>
            <a:pPr algn="ctr" defTabSz="1219170">
              <a:lnSpc>
                <a:spcPts val="1540"/>
              </a:lnSpc>
            </a:pPr>
            <a:r>
              <a:rPr lang="en-US" sz="1100" dirty="0">
                <a:solidFill>
                  <a:srgbClr val="C9D1D9"/>
                </a:solidFill>
                <a:latin typeface="Arial" pitchFamily="34" charset="0"/>
                <a:ea typeface="Arial" pitchFamily="34" charset="-122"/>
                <a:cs typeface="Arial" pitchFamily="34" charset="-120"/>
              </a:rPr>
              <a:t>Physical NIC</a:t>
            </a:r>
            <a:endParaRPr lang="en-US" sz="1100" dirty="0">
              <a:solidFill>
                <a:prstClr val="black"/>
              </a:solidFill>
              <a:latin typeface="Calibri" panose="020F0502020204030204"/>
            </a:endParaRPr>
          </a:p>
        </p:txBody>
      </p:sp>
      <p:sp>
        <p:nvSpPr>
          <p:cNvPr id="14" name="Text 12"/>
          <p:cNvSpPr/>
          <p:nvPr/>
        </p:nvSpPr>
        <p:spPr>
          <a:xfrm>
            <a:off x="6299200" y="2107010"/>
            <a:ext cx="5384800" cy="2288183"/>
          </a:xfrm>
          <a:prstGeom prst="roundRect">
            <a:avLst>
              <a:gd name="adj" fmla="val 4440"/>
            </a:avLst>
          </a:prstGeom>
          <a:solidFill>
            <a:srgbClr val="161B22"/>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5" name="Text 13"/>
          <p:cNvSpPr/>
          <p:nvPr/>
        </p:nvSpPr>
        <p:spPr>
          <a:xfrm>
            <a:off x="6515101" y="2322910"/>
            <a:ext cx="5052060" cy="195461"/>
          </a:xfrm>
          <a:prstGeom prst="rect">
            <a:avLst/>
          </a:prstGeom>
          <a:noFill/>
          <a:ln/>
        </p:spPr>
        <p:txBody>
          <a:bodyPr wrap="square" lIns="0" tIns="0" rIns="0" bIns="0" rtlCol="0" anchor="t"/>
          <a:lstStyle/>
          <a:p>
            <a:pPr defTabSz="1219170">
              <a:lnSpc>
                <a:spcPts val="1540"/>
              </a:lnSpc>
              <a:spcAft>
                <a:spcPts val="1200"/>
              </a:spcAft>
            </a:pPr>
            <a:r>
              <a:rPr lang="en-US" sz="1100" b="1" dirty="0">
                <a:solidFill>
                  <a:srgbClr val="8B949E"/>
                </a:solidFill>
                <a:latin typeface="Arial" pitchFamily="34" charset="0"/>
                <a:ea typeface="Arial" pitchFamily="34" charset="-122"/>
                <a:cs typeface="Arial" pitchFamily="34" charset="-120"/>
              </a:rPr>
              <a:t>WITH ACCELERATED NETWORKING</a:t>
            </a:r>
            <a:endParaRPr lang="en-US" sz="1100" dirty="0">
              <a:solidFill>
                <a:prstClr val="black"/>
              </a:solidFill>
              <a:latin typeface="Calibri" panose="020F0502020204030204"/>
            </a:endParaRPr>
          </a:p>
        </p:txBody>
      </p:sp>
      <p:sp>
        <p:nvSpPr>
          <p:cNvPr id="16" name="Text 14"/>
          <p:cNvSpPr/>
          <p:nvPr/>
        </p:nvSpPr>
        <p:spPr>
          <a:xfrm>
            <a:off x="7505700" y="2670771"/>
            <a:ext cx="2971800" cy="398661"/>
          </a:xfrm>
          <a:prstGeom prst="roundRect">
            <a:avLst>
              <a:gd name="adj" fmla="val 12743"/>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7683247" y="2772371"/>
            <a:ext cx="2616708" cy="195461"/>
          </a:xfrm>
          <a:prstGeom prst="rect">
            <a:avLst/>
          </a:prstGeom>
          <a:noFill/>
          <a:ln/>
        </p:spPr>
        <p:txBody>
          <a:bodyPr wrap="square" lIns="0" tIns="0" rIns="0" bIns="0" rtlCol="0" anchor="t"/>
          <a:lstStyle/>
          <a:p>
            <a:pPr algn="ctr" defTabSz="1219170">
              <a:lnSpc>
                <a:spcPts val="1540"/>
              </a:lnSpc>
            </a:pPr>
            <a:r>
              <a:rPr lang="en-US" sz="1100" dirty="0">
                <a:solidFill>
                  <a:srgbClr val="C9D1D9"/>
                </a:solidFill>
                <a:latin typeface="Arial" pitchFamily="34" charset="0"/>
                <a:ea typeface="Arial" pitchFamily="34" charset="-122"/>
                <a:cs typeface="Arial" pitchFamily="34" charset="-120"/>
              </a:rPr>
              <a:t>VM (VF Driver)</a:t>
            </a:r>
            <a:endParaRPr lang="en-US" sz="1100" dirty="0">
              <a:solidFill>
                <a:prstClr val="black"/>
              </a:solidFill>
              <a:latin typeface="Calibri" panose="020F0502020204030204"/>
            </a:endParaRPr>
          </a:p>
        </p:txBody>
      </p:sp>
      <p:sp>
        <p:nvSpPr>
          <p:cNvPr id="18" name="Text 16"/>
          <p:cNvSpPr/>
          <p:nvPr/>
        </p:nvSpPr>
        <p:spPr>
          <a:xfrm>
            <a:off x="8635008" y="3171031"/>
            <a:ext cx="727245" cy="177800"/>
          </a:xfrm>
          <a:prstGeom prst="rect">
            <a:avLst/>
          </a:prstGeom>
          <a:noFill/>
          <a:ln/>
        </p:spPr>
        <p:txBody>
          <a:bodyPr wrap="square" lIns="0" tIns="0" rIns="0" bIns="0" rtlCol="0" anchor="t"/>
          <a:lstStyle/>
          <a:p>
            <a:pPr defTabSz="1219170">
              <a:lnSpc>
                <a:spcPts val="1400"/>
              </a:lnSpc>
            </a:pPr>
            <a:r>
              <a:rPr lang="en-US" sz="1000" dirty="0">
                <a:solidFill>
                  <a:srgbClr val="00D4FF"/>
                </a:solidFill>
                <a:latin typeface="Arial" pitchFamily="34" charset="0"/>
                <a:ea typeface="Arial" pitchFamily="34" charset="-122"/>
                <a:cs typeface="Arial" pitchFamily="34" charset="-120"/>
              </a:rPr>
              <a:t>↓ Direct path</a:t>
            </a:r>
            <a:endParaRPr lang="en-US" sz="1000" dirty="0">
              <a:solidFill>
                <a:prstClr val="black"/>
              </a:solidFill>
              <a:latin typeface="Calibri" panose="020F0502020204030204"/>
            </a:endParaRPr>
          </a:p>
        </p:txBody>
      </p:sp>
      <p:sp>
        <p:nvSpPr>
          <p:cNvPr id="19" name="Text 17"/>
          <p:cNvSpPr/>
          <p:nvPr/>
        </p:nvSpPr>
        <p:spPr>
          <a:xfrm>
            <a:off x="7010400" y="3450431"/>
            <a:ext cx="3962400" cy="398661"/>
          </a:xfrm>
          <a:prstGeom prst="roundRect">
            <a:avLst>
              <a:gd name="adj" fmla="val 12743"/>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20" name="Text 18"/>
          <p:cNvSpPr/>
          <p:nvPr/>
        </p:nvSpPr>
        <p:spPr>
          <a:xfrm>
            <a:off x="7178040" y="3552031"/>
            <a:ext cx="3627120" cy="195461"/>
          </a:xfrm>
          <a:prstGeom prst="rect">
            <a:avLst/>
          </a:prstGeom>
          <a:noFill/>
          <a:ln/>
        </p:spPr>
        <p:txBody>
          <a:bodyPr wrap="square" lIns="0" tIns="0" rIns="0" bIns="0" rtlCol="0" anchor="t"/>
          <a:lstStyle/>
          <a:p>
            <a:pPr algn="ctr" defTabSz="1219170">
              <a:lnSpc>
                <a:spcPts val="1540"/>
              </a:lnSpc>
            </a:pPr>
            <a:r>
              <a:rPr lang="en-US" sz="1100" b="1" dirty="0">
                <a:solidFill>
                  <a:srgbClr val="0D1117"/>
                </a:solidFill>
                <a:latin typeface="Arial" pitchFamily="34" charset="0"/>
                <a:ea typeface="Arial" pitchFamily="34" charset="-122"/>
                <a:cs typeface="Arial" pitchFamily="34" charset="-120"/>
              </a:rPr>
              <a:t>SmartNIC (Policy in HW)</a:t>
            </a:r>
            <a:endParaRPr lang="en-US" sz="1100" dirty="0">
              <a:solidFill>
                <a:prstClr val="black"/>
              </a:solidFill>
              <a:latin typeface="Calibri" panose="020F0502020204030204"/>
            </a:endParaRPr>
          </a:p>
        </p:txBody>
      </p:sp>
      <p:sp>
        <p:nvSpPr>
          <p:cNvPr id="21" name="Text 19"/>
          <p:cNvSpPr/>
          <p:nvPr/>
        </p:nvSpPr>
        <p:spPr>
          <a:xfrm>
            <a:off x="6465571" y="4001492"/>
            <a:ext cx="5052060" cy="177800"/>
          </a:xfrm>
          <a:prstGeom prst="rect">
            <a:avLst/>
          </a:prstGeom>
          <a:noFill/>
          <a:ln/>
        </p:spPr>
        <p:txBody>
          <a:bodyPr wrap="square" lIns="0" tIns="0" rIns="0" bIns="0" rtlCol="0" anchor="t"/>
          <a:lstStyle/>
          <a:p>
            <a:pPr algn="ctr" defTabSz="1219170">
              <a:lnSpc>
                <a:spcPts val="1400"/>
              </a:lnSpc>
              <a:spcBef>
                <a:spcPts val="1200"/>
              </a:spcBef>
            </a:pPr>
            <a:r>
              <a:rPr lang="en-US" sz="1000" dirty="0">
                <a:solidFill>
                  <a:srgbClr val="8B949E"/>
                </a:solidFill>
                <a:latin typeface="Arial" pitchFamily="34" charset="0"/>
                <a:ea typeface="Arial" pitchFamily="34" charset="-122"/>
                <a:cs typeface="Arial" pitchFamily="34" charset="-120"/>
              </a:rPr>
              <a:t>NSGs/ACLs offloaded to hardware</a:t>
            </a:r>
            <a:endParaRPr lang="en-US" sz="1000" dirty="0">
              <a:solidFill>
                <a:prstClr val="black"/>
              </a:solidFill>
              <a:latin typeface="Calibri" panose="020F0502020204030204"/>
            </a:endParaRPr>
          </a:p>
        </p:txBody>
      </p:sp>
      <p:sp>
        <p:nvSpPr>
          <p:cNvPr id="22" name="Text 20"/>
          <p:cNvSpPr/>
          <p:nvPr/>
        </p:nvSpPr>
        <p:spPr>
          <a:xfrm>
            <a:off x="6299200" y="4598392"/>
            <a:ext cx="1693267" cy="939800"/>
          </a:xfrm>
          <a:prstGeom prst="roundRect">
            <a:avLst>
              <a:gd name="adj" fmla="val 8108"/>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1"/>
          <p:cNvSpPr/>
          <p:nvPr/>
        </p:nvSpPr>
        <p:spPr>
          <a:xfrm>
            <a:off x="6463623" y="4776192"/>
            <a:ext cx="1364420" cy="355600"/>
          </a:xfrm>
          <a:prstGeom prst="rect">
            <a:avLst/>
          </a:prstGeom>
          <a:noFill/>
          <a:ln/>
        </p:spPr>
        <p:txBody>
          <a:bodyPr wrap="square" lIns="0" tIns="0" rIns="0" bIns="0" rtlCol="0" anchor="t"/>
          <a:lstStyle/>
          <a:p>
            <a:pPr algn="ctr" defTabSz="1219170">
              <a:lnSpc>
                <a:spcPts val="2800"/>
              </a:lnSpc>
            </a:pPr>
            <a:r>
              <a:rPr lang="en-US" sz="2000" b="1" dirty="0">
                <a:solidFill>
                  <a:srgbClr val="00D4FF"/>
                </a:solidFill>
                <a:latin typeface="Arial" pitchFamily="34" charset="0"/>
                <a:ea typeface="Arial" pitchFamily="34" charset="-122"/>
                <a:cs typeface="Arial" pitchFamily="34" charset="-120"/>
              </a:rPr>
              <a:t>&lt; 25μs</a:t>
            </a:r>
            <a:endParaRPr lang="en-US" sz="2000" dirty="0">
              <a:solidFill>
                <a:prstClr val="black"/>
              </a:solidFill>
              <a:latin typeface="Calibri" panose="020F0502020204030204"/>
            </a:endParaRPr>
          </a:p>
        </p:txBody>
      </p:sp>
      <p:sp>
        <p:nvSpPr>
          <p:cNvPr id="24" name="Text 22"/>
          <p:cNvSpPr/>
          <p:nvPr/>
        </p:nvSpPr>
        <p:spPr>
          <a:xfrm>
            <a:off x="6463623" y="5182592"/>
            <a:ext cx="1364420"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Latency</a:t>
            </a:r>
            <a:endParaRPr lang="en-US" sz="1000" dirty="0">
              <a:solidFill>
                <a:prstClr val="black"/>
              </a:solidFill>
              <a:latin typeface="Calibri" panose="020F0502020204030204"/>
            </a:endParaRPr>
          </a:p>
        </p:txBody>
      </p:sp>
      <p:sp>
        <p:nvSpPr>
          <p:cNvPr id="25" name="Text 23"/>
          <p:cNvSpPr/>
          <p:nvPr/>
        </p:nvSpPr>
        <p:spPr>
          <a:xfrm>
            <a:off x="8144867" y="4598392"/>
            <a:ext cx="1693267" cy="939800"/>
          </a:xfrm>
          <a:prstGeom prst="roundRect">
            <a:avLst>
              <a:gd name="adj" fmla="val 8108"/>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26" name="Text 24"/>
          <p:cNvSpPr/>
          <p:nvPr/>
        </p:nvSpPr>
        <p:spPr>
          <a:xfrm>
            <a:off x="8309291" y="4776192"/>
            <a:ext cx="1364420" cy="355600"/>
          </a:xfrm>
          <a:prstGeom prst="rect">
            <a:avLst/>
          </a:prstGeom>
          <a:noFill/>
          <a:ln/>
        </p:spPr>
        <p:txBody>
          <a:bodyPr wrap="square" lIns="0" tIns="0" rIns="0" bIns="0" rtlCol="0" anchor="t"/>
          <a:lstStyle/>
          <a:p>
            <a:pPr algn="ctr" defTabSz="1219170">
              <a:lnSpc>
                <a:spcPts val="2800"/>
              </a:lnSpc>
            </a:pPr>
            <a:r>
              <a:rPr lang="en-US" sz="2000" b="1" dirty="0">
                <a:solidFill>
                  <a:srgbClr val="00D4FF"/>
                </a:solidFill>
                <a:latin typeface="Arial" pitchFamily="34" charset="0"/>
                <a:ea typeface="Arial" pitchFamily="34" charset="-122"/>
                <a:cs typeface="Arial" pitchFamily="34" charset="-120"/>
              </a:rPr>
              <a:t>30M+</a:t>
            </a:r>
            <a:endParaRPr lang="en-US" sz="2000" dirty="0">
              <a:solidFill>
                <a:prstClr val="black"/>
              </a:solidFill>
              <a:latin typeface="Calibri" panose="020F0502020204030204"/>
            </a:endParaRPr>
          </a:p>
        </p:txBody>
      </p:sp>
      <p:sp>
        <p:nvSpPr>
          <p:cNvPr id="27" name="Text 25"/>
          <p:cNvSpPr/>
          <p:nvPr/>
        </p:nvSpPr>
        <p:spPr>
          <a:xfrm>
            <a:off x="8309291" y="5182592"/>
            <a:ext cx="1364420"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PPS</a:t>
            </a:r>
            <a:endParaRPr lang="en-US" sz="1000" dirty="0">
              <a:solidFill>
                <a:prstClr val="black"/>
              </a:solidFill>
              <a:latin typeface="Calibri" panose="020F0502020204030204"/>
            </a:endParaRPr>
          </a:p>
        </p:txBody>
      </p:sp>
      <p:sp>
        <p:nvSpPr>
          <p:cNvPr id="28" name="Text 26"/>
          <p:cNvSpPr/>
          <p:nvPr/>
        </p:nvSpPr>
        <p:spPr>
          <a:xfrm>
            <a:off x="9990535" y="4598392"/>
            <a:ext cx="1693267" cy="939800"/>
          </a:xfrm>
          <a:prstGeom prst="roundRect">
            <a:avLst>
              <a:gd name="adj" fmla="val 8108"/>
            </a:avLst>
          </a:prstGeom>
          <a:solidFill>
            <a:srgbClr val="21262D"/>
          </a:solidFill>
          <a:ln/>
        </p:spPr>
        <p:txBody>
          <a:bodyPr wrap="square" rtlCol="0" anchor="ctr"/>
          <a:lstStyle/>
          <a:p>
            <a:pPr defTabSz="1219170"/>
            <a:endParaRPr lang="en-US" sz="2400" dirty="0">
              <a:solidFill>
                <a:prstClr val="black"/>
              </a:solidFill>
              <a:latin typeface="Calibri" panose="020F0502020204030204"/>
            </a:endParaRPr>
          </a:p>
        </p:txBody>
      </p:sp>
      <p:sp>
        <p:nvSpPr>
          <p:cNvPr id="29" name="Text 27"/>
          <p:cNvSpPr/>
          <p:nvPr/>
        </p:nvSpPr>
        <p:spPr>
          <a:xfrm>
            <a:off x="10154958" y="4776192"/>
            <a:ext cx="1364420" cy="355600"/>
          </a:xfrm>
          <a:prstGeom prst="rect">
            <a:avLst/>
          </a:prstGeom>
          <a:noFill/>
          <a:ln/>
        </p:spPr>
        <p:txBody>
          <a:bodyPr wrap="square" lIns="0" tIns="0" rIns="0" bIns="0" rtlCol="0" anchor="t"/>
          <a:lstStyle/>
          <a:p>
            <a:pPr algn="ctr" defTabSz="1219170">
              <a:lnSpc>
                <a:spcPts val="2800"/>
              </a:lnSpc>
            </a:pPr>
            <a:r>
              <a:rPr lang="en-US" sz="2000" b="1" dirty="0">
                <a:solidFill>
                  <a:srgbClr val="00D4FF"/>
                </a:solidFill>
                <a:latin typeface="Arial" pitchFamily="34" charset="0"/>
                <a:ea typeface="Arial" pitchFamily="34" charset="-122"/>
                <a:cs typeface="Arial" pitchFamily="34" charset="-120"/>
              </a:rPr>
              <a:t>~0%</a:t>
            </a:r>
            <a:endParaRPr lang="en-US" sz="2000" dirty="0">
              <a:solidFill>
                <a:prstClr val="black"/>
              </a:solidFill>
              <a:latin typeface="Calibri" panose="020F0502020204030204"/>
            </a:endParaRPr>
          </a:p>
        </p:txBody>
      </p:sp>
      <p:sp>
        <p:nvSpPr>
          <p:cNvPr id="30" name="Text 28"/>
          <p:cNvSpPr/>
          <p:nvPr/>
        </p:nvSpPr>
        <p:spPr>
          <a:xfrm>
            <a:off x="10154958" y="5182592"/>
            <a:ext cx="1364420" cy="177800"/>
          </a:xfrm>
          <a:prstGeom prst="rect">
            <a:avLst/>
          </a:prstGeom>
          <a:noFill/>
          <a:ln/>
        </p:spPr>
        <p:txBody>
          <a:bodyPr wrap="square" lIns="0" tIns="0" rIns="0" bIns="0" rtlCol="0" anchor="t"/>
          <a:lstStyle/>
          <a:p>
            <a:pPr algn="ctr" defTabSz="1219170">
              <a:lnSpc>
                <a:spcPts val="1400"/>
              </a:lnSpc>
              <a:spcBef>
                <a:spcPts val="400"/>
              </a:spcBef>
            </a:pPr>
            <a:r>
              <a:rPr lang="en-US" sz="1000" dirty="0">
                <a:solidFill>
                  <a:srgbClr val="8B949E"/>
                </a:solidFill>
                <a:latin typeface="Arial" pitchFamily="34" charset="0"/>
                <a:ea typeface="Arial" pitchFamily="34" charset="-122"/>
                <a:cs typeface="Arial" pitchFamily="34" charset="-120"/>
              </a:rPr>
              <a:t>CPU overhead</a:t>
            </a:r>
            <a:endParaRPr lang="en-US" sz="1000" dirty="0">
              <a:solidFill>
                <a:prstClr val="black"/>
              </a:solidFill>
              <a:latin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7487412"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Azure SmartNICs: The Secret Weapon</a:t>
            </a:r>
            <a:endParaRPr lang="en-US" sz="3200" dirty="0">
              <a:solidFill>
                <a:prstClr val="black"/>
              </a:solidFill>
              <a:latin typeface="Calibri" panose="020F0502020204030204"/>
            </a:endParaRPr>
          </a:p>
        </p:txBody>
      </p:sp>
      <p:sp>
        <p:nvSpPr>
          <p:cNvPr id="3" name="Text 1"/>
          <p:cNvSpPr/>
          <p:nvPr/>
        </p:nvSpPr>
        <p:spPr>
          <a:xfrm>
            <a:off x="508000" y="1799828"/>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Azure uses FPGA-based SmartNICs to offload VFP policies to hardware. This isn't just SR-IOV - it's </a:t>
            </a:r>
            <a:r>
              <a:rPr lang="en-US" sz="1400" b="1" dirty="0">
                <a:solidFill>
                  <a:srgbClr val="00D4FF"/>
                </a:solidFill>
                <a:latin typeface="Arial" pitchFamily="34" charset="0"/>
                <a:ea typeface="Arial" pitchFamily="34" charset="-122"/>
                <a:cs typeface="Arial" pitchFamily="34" charset="-120"/>
              </a:rPr>
              <a:t>programmable hardware acceleration</a:t>
            </a:r>
            <a:r>
              <a:rPr lang="en-US" sz="1400" dirty="0">
                <a:solidFill>
                  <a:srgbClr val="C9D1D9"/>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4" name="Text 2"/>
          <p:cNvSpPr/>
          <p:nvPr/>
        </p:nvSpPr>
        <p:spPr>
          <a:xfrm>
            <a:off x="508000" y="2607470"/>
            <a:ext cx="5923360" cy="53578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Shape 3"/>
          <p:cNvSpPr/>
          <p:nvPr/>
        </p:nvSpPr>
        <p:spPr>
          <a:xfrm>
            <a:off x="533400" y="2607470"/>
            <a:ext cx="0" cy="53578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6" name="Text 4"/>
          <p:cNvSpPr/>
          <p:nvPr/>
        </p:nvSpPr>
        <p:spPr>
          <a:xfrm>
            <a:off x="762000" y="2759870"/>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Mellanox ConnectX</a:t>
            </a:r>
            <a:r>
              <a:rPr lang="en-US" sz="1300" dirty="0">
                <a:solidFill>
                  <a:srgbClr val="E6EDF3"/>
                </a:solidFill>
                <a:latin typeface="Arial" pitchFamily="34" charset="0"/>
                <a:ea typeface="Arial" pitchFamily="34" charset="-122"/>
                <a:cs typeface="Arial" pitchFamily="34" charset="-120"/>
              </a:rPr>
              <a:t> NICs with FPGA offload</a:t>
            </a:r>
            <a:endParaRPr lang="en-US" sz="1300" dirty="0">
              <a:solidFill>
                <a:prstClr val="black"/>
              </a:solidFill>
              <a:latin typeface="Calibri" panose="020F0502020204030204"/>
            </a:endParaRPr>
          </a:p>
        </p:txBody>
      </p:sp>
      <p:sp>
        <p:nvSpPr>
          <p:cNvPr id="7" name="Text 5"/>
          <p:cNvSpPr/>
          <p:nvPr/>
        </p:nvSpPr>
        <p:spPr>
          <a:xfrm>
            <a:off x="508000" y="3270251"/>
            <a:ext cx="5923360" cy="53578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Shape 6"/>
          <p:cNvSpPr/>
          <p:nvPr/>
        </p:nvSpPr>
        <p:spPr>
          <a:xfrm>
            <a:off x="533400" y="3270251"/>
            <a:ext cx="0" cy="53578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9" name="Text 7"/>
          <p:cNvSpPr/>
          <p:nvPr/>
        </p:nvSpPr>
        <p:spPr>
          <a:xfrm>
            <a:off x="762000" y="3422651"/>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VFP Unified Flows</a:t>
            </a:r>
            <a:r>
              <a:rPr lang="en-US" sz="1300" dirty="0">
                <a:solidFill>
                  <a:srgbClr val="E6EDF3"/>
                </a:solidFill>
                <a:latin typeface="Arial" pitchFamily="34" charset="0"/>
                <a:ea typeface="Arial" pitchFamily="34" charset="-122"/>
                <a:cs typeface="Arial" pitchFamily="34" charset="-120"/>
              </a:rPr>
              <a:t> compiled to hardware tables</a:t>
            </a:r>
            <a:endParaRPr lang="en-US" sz="1300" dirty="0">
              <a:solidFill>
                <a:prstClr val="black"/>
              </a:solidFill>
              <a:latin typeface="Calibri" panose="020F0502020204030204"/>
            </a:endParaRPr>
          </a:p>
        </p:txBody>
      </p:sp>
      <p:sp>
        <p:nvSpPr>
          <p:cNvPr id="10" name="Text 8"/>
          <p:cNvSpPr/>
          <p:nvPr/>
        </p:nvSpPr>
        <p:spPr>
          <a:xfrm>
            <a:off x="508000" y="3933031"/>
            <a:ext cx="5923360" cy="535781"/>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Shape 9"/>
          <p:cNvSpPr/>
          <p:nvPr/>
        </p:nvSpPr>
        <p:spPr>
          <a:xfrm>
            <a:off x="533400" y="3933031"/>
            <a:ext cx="0" cy="535781"/>
          </a:xfrm>
          <a:prstGeom prst="line">
            <a:avLst/>
          </a:prstGeom>
          <a:noFill/>
          <a:ln w="38100">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12" name="Text 10"/>
          <p:cNvSpPr/>
          <p:nvPr/>
        </p:nvSpPr>
        <p:spPr>
          <a:xfrm>
            <a:off x="762000" y="4085431"/>
            <a:ext cx="5575483" cy="230981"/>
          </a:xfrm>
          <a:prstGeom prst="rect">
            <a:avLst/>
          </a:prstGeom>
          <a:noFill/>
          <a:ln/>
        </p:spPr>
        <p:txBody>
          <a:bodyPr wrap="square" lIns="0" tIns="0" rIns="0" bIns="0" rtlCol="0" anchor="t"/>
          <a:lstStyle/>
          <a:p>
            <a:pPr defTabSz="1219170">
              <a:lnSpc>
                <a:spcPts val="1820"/>
              </a:lnSpc>
            </a:pPr>
            <a:r>
              <a:rPr lang="en-US" sz="1300" b="1" dirty="0">
                <a:solidFill>
                  <a:srgbClr val="00D4FF"/>
                </a:solidFill>
                <a:latin typeface="Arial" pitchFamily="34" charset="0"/>
                <a:ea typeface="Arial" pitchFamily="34" charset="-122"/>
                <a:cs typeface="Arial" pitchFamily="34" charset="-120"/>
              </a:rPr>
              <a:t>Full policy enforcement</a:t>
            </a:r>
            <a:r>
              <a:rPr lang="en-US" sz="1300" dirty="0">
                <a:solidFill>
                  <a:srgbClr val="E6EDF3"/>
                </a:solidFill>
                <a:latin typeface="Arial" pitchFamily="34" charset="0"/>
                <a:ea typeface="Arial" pitchFamily="34" charset="-122"/>
                <a:cs typeface="Arial" pitchFamily="34" charset="-120"/>
              </a:rPr>
              <a:t> in NIC - not just fast path</a:t>
            </a:r>
            <a:endParaRPr lang="en-US" sz="1300" dirty="0">
              <a:solidFill>
                <a:prstClr val="black"/>
              </a:solidFill>
              <a:latin typeface="Calibri" panose="020F0502020204030204"/>
            </a:endParaRPr>
          </a:p>
        </p:txBody>
      </p:sp>
      <p:sp>
        <p:nvSpPr>
          <p:cNvPr id="13" name="Text 11"/>
          <p:cNvSpPr/>
          <p:nvPr/>
        </p:nvSpPr>
        <p:spPr>
          <a:xfrm>
            <a:off x="508000" y="4773613"/>
            <a:ext cx="5923360" cy="1071761"/>
          </a:xfrm>
          <a:prstGeom prst="roundRect">
            <a:avLst>
              <a:gd name="adj" fmla="val 9480"/>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Text 12"/>
          <p:cNvSpPr/>
          <p:nvPr/>
        </p:nvSpPr>
        <p:spPr>
          <a:xfrm>
            <a:off x="698501" y="4964112"/>
            <a:ext cx="5653207" cy="213320"/>
          </a:xfrm>
          <a:prstGeom prst="rect">
            <a:avLst/>
          </a:prstGeom>
          <a:noFill/>
          <a:ln/>
        </p:spPr>
        <p:txBody>
          <a:bodyPr wrap="square" lIns="0" tIns="0" rIns="0" bIns="0" rtlCol="0" anchor="t"/>
          <a:lstStyle/>
          <a:p>
            <a:pPr defTabSz="1219170">
              <a:lnSpc>
                <a:spcPts val="1680"/>
              </a:lnSpc>
              <a:spcAft>
                <a:spcPts val="400"/>
              </a:spcAft>
            </a:pPr>
            <a:r>
              <a:rPr lang="en-US" sz="1200" b="1" dirty="0">
                <a:solidFill>
                  <a:srgbClr val="FF6B6B"/>
                </a:solidFill>
                <a:latin typeface="Arial" pitchFamily="34" charset="0"/>
                <a:ea typeface="Arial" pitchFamily="34" charset="-122"/>
                <a:cs typeface="Arial" pitchFamily="34" charset="-120"/>
              </a:rPr>
              <a:t>FAILSAFE DESIGN</a:t>
            </a:r>
            <a:endParaRPr lang="en-US" sz="1200" dirty="0">
              <a:solidFill>
                <a:prstClr val="black"/>
              </a:solidFill>
              <a:latin typeface="Calibri" panose="020F0502020204030204"/>
            </a:endParaRPr>
          </a:p>
        </p:txBody>
      </p:sp>
      <p:sp>
        <p:nvSpPr>
          <p:cNvPr id="15" name="Text 13"/>
          <p:cNvSpPr/>
          <p:nvPr/>
        </p:nvSpPr>
        <p:spPr>
          <a:xfrm>
            <a:off x="698501" y="5228233"/>
            <a:ext cx="5653207" cy="42664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If VF fails, traffic automatically falls back to synthetic NIC through host vSwitch. No connectivity loss.</a:t>
            </a:r>
            <a:endParaRPr lang="en-US" sz="1200" dirty="0">
              <a:solidFill>
                <a:prstClr val="black"/>
              </a:solidFill>
              <a:latin typeface="Calibri" panose="020F0502020204030204"/>
            </a:endParaRPr>
          </a:p>
        </p:txBody>
      </p:sp>
      <p:sp>
        <p:nvSpPr>
          <p:cNvPr id="16" name="Text 14"/>
          <p:cNvSpPr/>
          <p:nvPr/>
        </p:nvSpPr>
        <p:spPr>
          <a:xfrm>
            <a:off x="6837760" y="2531269"/>
            <a:ext cx="4846240" cy="2582664"/>
          </a:xfrm>
          <a:prstGeom prst="roundRect">
            <a:avLst>
              <a:gd name="adj" fmla="val 3934"/>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5"/>
          <p:cNvSpPr/>
          <p:nvPr/>
        </p:nvSpPr>
        <p:spPr>
          <a:xfrm>
            <a:off x="7061332" y="2797970"/>
            <a:ext cx="4399097" cy="195461"/>
          </a:xfrm>
          <a:prstGeom prst="rect">
            <a:avLst/>
          </a:prstGeom>
          <a:noFill/>
          <a:ln/>
        </p:spPr>
        <p:txBody>
          <a:bodyPr wrap="square" lIns="0" tIns="0" rIns="0" bIns="0" rtlCol="0" anchor="t"/>
          <a:lstStyle/>
          <a:p>
            <a:pPr algn="ctr" defTabSz="1219170">
              <a:lnSpc>
                <a:spcPts val="1540"/>
              </a:lnSpc>
              <a:spcAft>
                <a:spcPts val="1600"/>
              </a:spcAft>
            </a:pPr>
            <a:r>
              <a:rPr lang="en-US" sz="1100" dirty="0">
                <a:solidFill>
                  <a:srgbClr val="8B949E"/>
                </a:solidFill>
                <a:latin typeface="Arial" pitchFamily="34" charset="0"/>
                <a:ea typeface="Arial" pitchFamily="34" charset="-122"/>
                <a:cs typeface="Arial" pitchFamily="34" charset="-120"/>
              </a:rPr>
              <a:t>WHAT GETS OFFLOADED</a:t>
            </a:r>
            <a:endParaRPr lang="en-US" sz="1100" dirty="0">
              <a:solidFill>
                <a:prstClr val="black"/>
              </a:solidFill>
              <a:latin typeface="Calibri" panose="020F0502020204030204"/>
            </a:endParaRPr>
          </a:p>
        </p:txBody>
      </p:sp>
      <p:sp>
        <p:nvSpPr>
          <p:cNvPr id="18" name="Text 16"/>
          <p:cNvSpPr/>
          <p:nvPr/>
        </p:nvSpPr>
        <p:spPr>
          <a:xfrm>
            <a:off x="7104461" y="3196629"/>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19" name="Text 17"/>
          <p:cNvSpPr/>
          <p:nvPr/>
        </p:nvSpPr>
        <p:spPr>
          <a:xfrm>
            <a:off x="7355086" y="3214291"/>
            <a:ext cx="113468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NSG / ACL rules</a:t>
            </a:r>
            <a:endParaRPr lang="en-US" sz="1200" dirty="0">
              <a:solidFill>
                <a:prstClr val="black"/>
              </a:solidFill>
              <a:latin typeface="Calibri" panose="020F0502020204030204"/>
            </a:endParaRPr>
          </a:p>
        </p:txBody>
      </p:sp>
      <p:sp>
        <p:nvSpPr>
          <p:cNvPr id="20" name="Text 18"/>
          <p:cNvSpPr/>
          <p:nvPr/>
        </p:nvSpPr>
        <p:spPr>
          <a:xfrm>
            <a:off x="7104461" y="3547071"/>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21" name="Text 19"/>
          <p:cNvSpPr/>
          <p:nvPr/>
        </p:nvSpPr>
        <p:spPr>
          <a:xfrm>
            <a:off x="7355086" y="3564731"/>
            <a:ext cx="144335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VXLAN encap/decap</a:t>
            </a:r>
            <a:endParaRPr lang="en-US" sz="1200" dirty="0">
              <a:solidFill>
                <a:prstClr val="black"/>
              </a:solidFill>
              <a:latin typeface="Calibri" panose="020F0502020204030204"/>
            </a:endParaRPr>
          </a:p>
        </p:txBody>
      </p:sp>
      <p:sp>
        <p:nvSpPr>
          <p:cNvPr id="22" name="Text 20"/>
          <p:cNvSpPr/>
          <p:nvPr/>
        </p:nvSpPr>
        <p:spPr>
          <a:xfrm>
            <a:off x="7104461" y="3897511"/>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23" name="Text 21"/>
          <p:cNvSpPr/>
          <p:nvPr/>
        </p:nvSpPr>
        <p:spPr>
          <a:xfrm>
            <a:off x="7355085" y="3915172"/>
            <a:ext cx="1921240"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NAT / Load balancer hairpin</a:t>
            </a:r>
            <a:endParaRPr lang="en-US" sz="1200" dirty="0">
              <a:solidFill>
                <a:prstClr val="black"/>
              </a:solidFill>
              <a:latin typeface="Calibri" panose="020F0502020204030204"/>
            </a:endParaRPr>
          </a:p>
        </p:txBody>
      </p:sp>
      <p:sp>
        <p:nvSpPr>
          <p:cNvPr id="24" name="Text 22"/>
          <p:cNvSpPr/>
          <p:nvPr/>
        </p:nvSpPr>
        <p:spPr>
          <a:xfrm>
            <a:off x="7104461" y="4247952"/>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25" name="Text 23"/>
          <p:cNvSpPr/>
          <p:nvPr/>
        </p:nvSpPr>
        <p:spPr>
          <a:xfrm>
            <a:off x="7355086" y="4265612"/>
            <a:ext cx="1373933"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Connection tracking</a:t>
            </a:r>
            <a:endParaRPr lang="en-US" sz="1200" dirty="0">
              <a:solidFill>
                <a:prstClr val="black"/>
              </a:solidFill>
              <a:latin typeface="Calibri" panose="020F0502020204030204"/>
            </a:endParaRPr>
          </a:p>
        </p:txBody>
      </p:sp>
      <p:sp>
        <p:nvSpPr>
          <p:cNvPr id="26" name="Text 24"/>
          <p:cNvSpPr/>
          <p:nvPr/>
        </p:nvSpPr>
        <p:spPr>
          <a:xfrm>
            <a:off x="7104461" y="4598392"/>
            <a:ext cx="152007" cy="248840"/>
          </a:xfrm>
          <a:prstGeom prst="rect">
            <a:avLst/>
          </a:prstGeom>
          <a:noFill/>
          <a:ln/>
        </p:spPr>
        <p:txBody>
          <a:bodyPr wrap="square" lIns="0" tIns="0" rIns="0" bIns="0" rtlCol="0" anchor="t"/>
          <a:lstStyle/>
          <a:p>
            <a:pPr defTabSz="1219170">
              <a:lnSpc>
                <a:spcPts val="1960"/>
              </a:lnSpc>
            </a:pPr>
            <a:r>
              <a:rPr lang="en-US" sz="1400" dirty="0">
                <a:solidFill>
                  <a:srgbClr val="00FF88"/>
                </a:solidFill>
                <a:latin typeface="Arial" pitchFamily="34" charset="0"/>
                <a:ea typeface="Arial" pitchFamily="34" charset="-122"/>
                <a:cs typeface="Arial" pitchFamily="34" charset="-120"/>
              </a:rPr>
              <a:t>✓</a:t>
            </a:r>
            <a:endParaRPr lang="en-US" sz="1400" dirty="0">
              <a:solidFill>
                <a:prstClr val="black"/>
              </a:solidFill>
              <a:latin typeface="Calibri" panose="020F0502020204030204"/>
            </a:endParaRPr>
          </a:p>
        </p:txBody>
      </p:sp>
      <p:sp>
        <p:nvSpPr>
          <p:cNvPr id="27" name="Text 25"/>
          <p:cNvSpPr/>
          <p:nvPr/>
        </p:nvSpPr>
        <p:spPr>
          <a:xfrm>
            <a:off x="7355085" y="4616053"/>
            <a:ext cx="959203"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QoS metering</a:t>
            </a:r>
            <a:endParaRPr lang="en-US" sz="1200" dirty="0">
              <a:solidFill>
                <a:prstClr val="black"/>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EE13E85-7E2B-8964-D665-C2CDCAE62183}"/>
            </a:ext>
          </a:extLst>
        </p:cNvPr>
        <p:cNvGrpSpPr/>
        <p:nvPr/>
      </p:nvGrpSpPr>
      <p:grpSpPr>
        <a:xfrm>
          <a:off x="0" y="0"/>
          <a:ext cx="0" cy="0"/>
          <a:chOff x="0" y="0"/>
          <a:chExt cx="0" cy="0"/>
        </a:xfrm>
      </p:grpSpPr>
      <p:pic>
        <p:nvPicPr>
          <p:cNvPr id="2" name="Image 0" descr="/tmp/rasterized-gradient-c8489f24.png">
            <a:extLst>
              <a:ext uri="{FF2B5EF4-FFF2-40B4-BE49-F238E27FC236}">
                <a16:creationId xmlns:a16="http://schemas.microsoft.com/office/drawing/2014/main" id="{F8B85920-4615-3019-7B06-C7A547265AF9}"/>
              </a:ext>
            </a:extLst>
          </p:cNvPr>
          <p:cNvPicPr>
            <a:picLocks noChangeAspect="1"/>
          </p:cNvPicPr>
          <p:nvPr/>
        </p:nvPicPr>
        <p:blipFill>
          <a:blip r:embed="rId4"/>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23A6EACE-5A38-009A-442D-6640F8E220AD}"/>
              </a:ext>
            </a:extLst>
          </p:cNvPr>
          <p:cNvSpPr/>
          <p:nvPr/>
        </p:nvSpPr>
        <p:spPr>
          <a:xfrm>
            <a:off x="4693840" y="2161580"/>
            <a:ext cx="2804120" cy="452040"/>
          </a:xfrm>
          <a:prstGeom prst="roundRect">
            <a:avLst>
              <a:gd name="adj" fmla="val 11238"/>
            </a:avLst>
          </a:prstGeom>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a:extLst>
              <a:ext uri="{FF2B5EF4-FFF2-40B4-BE49-F238E27FC236}">
                <a16:creationId xmlns:a16="http://schemas.microsoft.com/office/drawing/2014/main" id="{D0893D8E-F8DD-0E30-683F-87FD86D5C7FE}"/>
              </a:ext>
            </a:extLst>
          </p:cNvPr>
          <p:cNvSpPr/>
          <p:nvPr/>
        </p:nvSpPr>
        <p:spPr>
          <a:xfrm>
            <a:off x="4976696" y="2263180"/>
            <a:ext cx="2238411" cy="248840"/>
          </a:xfrm>
          <a:prstGeom prst="rect">
            <a:avLst/>
          </a:prstGeom>
          <a:noFill/>
          <a:ln/>
        </p:spPr>
        <p:txBody>
          <a:bodyPr wrap="square" lIns="0" tIns="0" rIns="0" bIns="0" rtlCol="0" anchor="t"/>
          <a:lstStyle/>
          <a:p>
            <a:pPr marL="0" marR="0" lvl="0" indent="0" algn="ctr" defTabSz="1219170" rtl="0" eaLnBrk="1" fontAlgn="auto" latinLnBrk="0" hangingPunct="1">
              <a:lnSpc>
                <a:spcPts val="196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THE DEEPER TRUTH</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a:extLst>
              <a:ext uri="{FF2B5EF4-FFF2-40B4-BE49-F238E27FC236}">
                <a16:creationId xmlns:a16="http://schemas.microsoft.com/office/drawing/2014/main" id="{D8501D98-15DA-D821-8985-AE6DF37C8ACE}"/>
              </a:ext>
            </a:extLst>
          </p:cNvPr>
          <p:cNvSpPr/>
          <p:nvPr/>
        </p:nvSpPr>
        <p:spPr>
          <a:xfrm>
            <a:off x="2191383" y="2918420"/>
            <a:ext cx="7809036" cy="1188640"/>
          </a:xfrm>
          <a:prstGeom prst="rect">
            <a:avLst/>
          </a:prstGeom>
          <a:noFill/>
          <a:ln/>
        </p:spPr>
        <p:txBody>
          <a:bodyPr wrap="square" lIns="0" tIns="0" rIns="0" bIns="0" rtlCol="0" anchor="t"/>
          <a:lstStyle/>
          <a:p>
            <a:pPr marL="0" marR="0" lvl="0" indent="0" algn="ctr" defTabSz="121917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Packets Don't Traverse Networks—</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121917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They Get Dropped Into Memory</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a:extLst>
              <a:ext uri="{FF2B5EF4-FFF2-40B4-BE49-F238E27FC236}">
                <a16:creationId xmlns:a16="http://schemas.microsoft.com/office/drawing/2014/main" id="{E7B7E565-6D4E-4E73-91DB-15D9812A4A60}"/>
              </a:ext>
            </a:extLst>
          </p:cNvPr>
          <p:cNvSpPr/>
          <p:nvPr/>
        </p:nvSpPr>
        <p:spPr>
          <a:xfrm>
            <a:off x="3484153" y="4411862"/>
            <a:ext cx="5223296" cy="284361"/>
          </a:xfrm>
          <a:prstGeom prst="rect">
            <a:avLst/>
          </a:prstGeom>
          <a:noFill/>
          <a:ln/>
        </p:spPr>
        <p:txBody>
          <a:bodyPr wrap="square" lIns="0" tIns="0" rIns="0" bIns="0" rtlCol="0" anchor="t"/>
          <a:lstStyle/>
          <a:p>
            <a:pPr marL="0" marR="0" lvl="0" indent="0" algn="ctr"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How Azure’s architecture makes networking an illusion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3" name="Text 0"/>
          <p:cNvSpPr/>
          <p:nvPr/>
        </p:nvSpPr>
        <p:spPr>
          <a:xfrm>
            <a:off x="4629165" y="1836539"/>
            <a:ext cx="2933473" cy="254000"/>
          </a:xfrm>
          <a:prstGeom prst="rect">
            <a:avLst/>
          </a:prstGeom>
          <a:noFill/>
          <a:ln/>
        </p:spPr>
        <p:txBody>
          <a:bodyPr wrap="square" lIns="0" tIns="0" rIns="0" bIns="0" rtlCol="0" anchor="t"/>
          <a:lstStyle/>
          <a:p>
            <a:pPr algn="ctr" defTabSz="1219170">
              <a:lnSpc>
                <a:spcPts val="2000"/>
              </a:lnSpc>
            </a:pPr>
            <a:r>
              <a:rPr lang="en-US" sz="1400" b="1" dirty="0">
                <a:solidFill>
                  <a:srgbClr val="FF6B6B"/>
                </a:solidFill>
                <a:latin typeface="Arial" pitchFamily="34" charset="0"/>
                <a:ea typeface="Arial" pitchFamily="34" charset="-122"/>
                <a:cs typeface="Arial" pitchFamily="34" charset="-120"/>
              </a:rPr>
              <a:t>LEVEL 300 DEEP DIVE</a:t>
            </a:r>
            <a:endParaRPr lang="en-US" sz="1400" dirty="0">
              <a:solidFill>
                <a:prstClr val="black"/>
              </a:solidFill>
              <a:latin typeface="Calibri" panose="020F0502020204030204"/>
            </a:endParaRPr>
          </a:p>
        </p:txBody>
      </p:sp>
      <p:sp>
        <p:nvSpPr>
          <p:cNvPr id="4" name="Text 1"/>
          <p:cNvSpPr/>
          <p:nvPr/>
        </p:nvSpPr>
        <p:spPr>
          <a:xfrm>
            <a:off x="2811154" y="2395340"/>
            <a:ext cx="6569297" cy="639961"/>
          </a:xfrm>
          <a:prstGeom prst="rect">
            <a:avLst/>
          </a:prstGeom>
          <a:noFill/>
          <a:ln/>
        </p:spPr>
        <p:txBody>
          <a:bodyPr wrap="square" lIns="0" tIns="0" rIns="0" bIns="0" rtlCol="0" anchor="t"/>
          <a:lstStyle/>
          <a:p>
            <a:pPr algn="ctr" defTabSz="1219170">
              <a:lnSpc>
                <a:spcPts val="5040"/>
              </a:lnSpc>
            </a:pPr>
            <a:r>
              <a:rPr lang="en-US" sz="4200" b="1" dirty="0">
                <a:solidFill>
                  <a:srgbClr val="E6EDF3"/>
                </a:solidFill>
                <a:latin typeface="Arial" pitchFamily="34" charset="0"/>
                <a:ea typeface="Arial" pitchFamily="34" charset="-122"/>
                <a:cs typeface="Arial" pitchFamily="34" charset="-120"/>
              </a:rPr>
              <a:t>Battling the Assumptions</a:t>
            </a:r>
            <a:endParaRPr lang="en-US" sz="4200" dirty="0">
              <a:solidFill>
                <a:prstClr val="black"/>
              </a:solidFill>
              <a:latin typeface="Calibri" panose="020F0502020204030204"/>
            </a:endParaRPr>
          </a:p>
        </p:txBody>
      </p:sp>
      <p:sp>
        <p:nvSpPr>
          <p:cNvPr id="5" name="Text 2"/>
          <p:cNvSpPr/>
          <p:nvPr/>
        </p:nvSpPr>
        <p:spPr>
          <a:xfrm>
            <a:off x="2222757" y="3340100"/>
            <a:ext cx="7746289" cy="391120"/>
          </a:xfrm>
          <a:prstGeom prst="rect">
            <a:avLst/>
          </a:prstGeom>
          <a:noFill/>
          <a:ln/>
        </p:spPr>
        <p:txBody>
          <a:bodyPr wrap="square" lIns="0" tIns="0" rIns="0" bIns="0" rtlCol="0" anchor="t"/>
          <a:lstStyle/>
          <a:p>
            <a:pPr algn="ctr" defTabSz="1219170">
              <a:lnSpc>
                <a:spcPts val="3080"/>
              </a:lnSpc>
            </a:pPr>
            <a:r>
              <a:rPr lang="en-US" sz="2200" dirty="0">
                <a:solidFill>
                  <a:srgbClr val="00D4FF"/>
                </a:solidFill>
                <a:latin typeface="Arial" pitchFamily="34" charset="0"/>
                <a:ea typeface="Arial" pitchFamily="34" charset="-122"/>
                <a:cs typeface="Arial" pitchFamily="34" charset="-120"/>
              </a:rPr>
              <a:t>How what you think you know about Azure Networking is a lie</a:t>
            </a:r>
            <a:endParaRPr lang="en-US" sz="2200" dirty="0">
              <a:solidFill>
                <a:prstClr val="black"/>
              </a:solidFill>
              <a:latin typeface="Calibri" panose="020F0502020204030204"/>
            </a:endParaRPr>
          </a:p>
        </p:txBody>
      </p:sp>
      <p:sp>
        <p:nvSpPr>
          <p:cNvPr id="6" name="Text 3"/>
          <p:cNvSpPr/>
          <p:nvPr/>
        </p:nvSpPr>
        <p:spPr>
          <a:xfrm>
            <a:off x="5333801" y="4239220"/>
            <a:ext cx="1524000" cy="25400"/>
          </a:xfrm>
          <a:prstGeom prst="rect">
            <a:avLst/>
          </a:prstGeom>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a:extLst>
            <a:ext uri="{FF2B5EF4-FFF2-40B4-BE49-F238E27FC236}">
              <a16:creationId xmlns:a16="http://schemas.microsoft.com/office/drawing/2014/main" id="{49F7733F-0EA4-B18D-BCC2-E4388EA80F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AE98918-05B4-4CF6-1CA7-35E48C6C033A}"/>
              </a:ext>
            </a:extLst>
          </p:cNvPr>
          <p:cNvSpPr/>
          <p:nvPr/>
        </p:nvSpPr>
        <p:spPr>
          <a:xfrm>
            <a:off x="508001" y="355600"/>
            <a:ext cx="8743951" cy="381000"/>
          </a:xfrm>
          <a:prstGeom prst="rect">
            <a:avLst/>
          </a:prstGeom>
          <a:noFill/>
          <a:ln/>
        </p:spPr>
        <p:txBody>
          <a:bodyPr wrap="square" lIns="0" tIns="0" rIns="0" bIns="0" rtlCol="0" anchor="t"/>
          <a:lstStyle/>
          <a:p>
            <a:pPr marL="0" marR="0" lvl="0" indent="0" algn="l" defTabSz="1219170" rtl="0" eaLnBrk="1" fontAlgn="auto" latinLnBrk="0" hangingPunct="1">
              <a:lnSpc>
                <a:spcPts val="3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"Wormhole" Networking: Source to Destination</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91FBDD74-C05A-31D9-CD34-59F2607061DA}"/>
              </a:ext>
            </a:extLst>
          </p:cNvPr>
          <p:cNvSpPr/>
          <p:nvPr/>
        </p:nvSpPr>
        <p:spPr>
          <a:xfrm>
            <a:off x="508000" y="1661518"/>
            <a:ext cx="5218112" cy="1109861"/>
          </a:xfrm>
          <a:prstGeom prst="roundRect">
            <a:avLst>
              <a:gd name="adj" fmla="val 9154"/>
            </a:avLst>
          </a:prstGeom>
          <a:solidFill>
            <a:srgbClr val="161B22"/>
          </a:solidFill>
          <a:ln w="9525">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DF70444F-1863-5D1B-609B-5FB227D7BC85}"/>
              </a:ext>
            </a:extLst>
          </p:cNvPr>
          <p:cNvSpPr/>
          <p:nvPr/>
        </p:nvSpPr>
        <p:spPr>
          <a:xfrm>
            <a:off x="698501" y="1852018"/>
            <a:ext cx="4933855"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WHAT YOU EXPECT</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655711C5-AE66-F8E7-2922-E2A427502339}"/>
              </a:ext>
            </a:extLst>
          </p:cNvPr>
          <p:cNvSpPr/>
          <p:nvPr/>
        </p:nvSpPr>
        <p:spPr>
          <a:xfrm>
            <a:off x="698501" y="2123679"/>
            <a:ext cx="4933855" cy="457200"/>
          </a:xfrm>
          <a:prstGeom prst="rect">
            <a:avLst/>
          </a:prstGeom>
          <a:noFill/>
          <a:ln/>
        </p:spPr>
        <p:txBody>
          <a:bodyPr wrap="square" lIns="0" tIns="0" rIns="0" bIns="0" rtlCol="0" anchor="t"/>
          <a:lstStyle/>
          <a:p>
            <a:pPr marL="0" marR="0" lvl="0" indent="0" algn="l" defTabSz="121917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VM → Virtual Switch → Virtual Network → Subnet → Default Gateway → Routing → Destination NIC</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75A94F51-F2F0-CA3F-4814-4953D0BBB9BF}"/>
              </a:ext>
            </a:extLst>
          </p:cNvPr>
          <p:cNvSpPr/>
          <p:nvPr/>
        </p:nvSpPr>
        <p:spPr>
          <a:xfrm>
            <a:off x="508000" y="2949179"/>
            <a:ext cx="5218112" cy="1109861"/>
          </a:xfrm>
          <a:prstGeom prst="roundRect">
            <a:avLst>
              <a:gd name="adj" fmla="val 9154"/>
            </a:avLst>
          </a:prstGeom>
          <a:solidFill>
            <a:srgbClr val="161B22"/>
          </a:solidFill>
          <a:ln w="9525">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D937C420-E2F2-1091-81BC-84B002120866}"/>
              </a:ext>
            </a:extLst>
          </p:cNvPr>
          <p:cNvSpPr/>
          <p:nvPr/>
        </p:nvSpPr>
        <p:spPr>
          <a:xfrm>
            <a:off x="698501" y="3139679"/>
            <a:ext cx="4933855"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WHAT ACTUALLY HAPPENS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E14F253E-4EEB-2E5A-5B61-1FEE23AE6930}"/>
              </a:ext>
            </a:extLst>
          </p:cNvPr>
          <p:cNvSpPr/>
          <p:nvPr/>
        </p:nvSpPr>
        <p:spPr>
          <a:xfrm>
            <a:off x="698501" y="3411339"/>
            <a:ext cx="4933855" cy="457200"/>
          </a:xfrm>
          <a:prstGeom prst="rect">
            <a:avLst/>
          </a:prstGeom>
          <a:noFill/>
          <a:ln/>
        </p:spPr>
        <p:txBody>
          <a:bodyPr wrap="square" lIns="0" tIns="0" rIns="0" bIns="0" rtlCol="0" anchor="t"/>
          <a:lstStyle/>
          <a:p>
            <a:pPr marL="0" marR="0" lvl="0" indent="0" algn="l" defTabSz="121917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Packet leaves source NIC → </a:t>
            </a:r>
            <a:r>
              <a:rPr kumimoji="0" lang="en-US" sz="1200" b="1"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appears directly</a:t>
            </a:r>
            <a:r>
              <a:rPr kumimoji="0" lang="en-US" sz="12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 at destination NIC. No hops, no routers, no gateways.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a:extLst>
              <a:ext uri="{FF2B5EF4-FFF2-40B4-BE49-F238E27FC236}">
                <a16:creationId xmlns:a16="http://schemas.microsoft.com/office/drawing/2014/main" id="{7A18A8B7-418E-4A0E-9B12-6E6B958DF586}"/>
              </a:ext>
            </a:extLst>
          </p:cNvPr>
          <p:cNvSpPr/>
          <p:nvPr/>
        </p:nvSpPr>
        <p:spPr>
          <a:xfrm>
            <a:off x="508000" y="4236839"/>
            <a:ext cx="5218112" cy="1046163"/>
          </a:xfrm>
          <a:prstGeom prst="rect">
            <a:avLst/>
          </a:prstGeom>
          <a:solidFill>
            <a:srgbClr val="00D4FF">
              <a:alpha val="10000"/>
            </a:srgbClr>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a:extLst>
              <a:ext uri="{FF2B5EF4-FFF2-40B4-BE49-F238E27FC236}">
                <a16:creationId xmlns:a16="http://schemas.microsoft.com/office/drawing/2014/main" id="{E2FC6D38-91C1-8E17-932E-106F053B9C9A}"/>
              </a:ext>
            </a:extLst>
          </p:cNvPr>
          <p:cNvSpPr/>
          <p:nvPr/>
        </p:nvSpPr>
        <p:spPr>
          <a:xfrm>
            <a:off x="527051" y="4236839"/>
            <a:ext cx="0" cy="1046163"/>
          </a:xfrm>
          <a:prstGeom prst="line">
            <a:avLst/>
          </a:prstGeom>
          <a:noFill/>
          <a:ln w="28575">
            <a:solidFill>
              <a:srgbClr val="00D4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a:extLst>
              <a:ext uri="{FF2B5EF4-FFF2-40B4-BE49-F238E27FC236}">
                <a16:creationId xmlns:a16="http://schemas.microsoft.com/office/drawing/2014/main" id="{92A4B770-AC17-66E7-E404-286DB4F1BB21}"/>
              </a:ext>
            </a:extLst>
          </p:cNvPr>
          <p:cNvSpPr/>
          <p:nvPr/>
        </p:nvSpPr>
        <p:spPr>
          <a:xfrm>
            <a:off x="698500" y="4479671"/>
            <a:ext cx="4972717" cy="487363"/>
          </a:xfrm>
          <a:prstGeom prst="rect">
            <a:avLst/>
          </a:prstGeom>
          <a:noFill/>
          <a:ln/>
        </p:spPr>
        <p:txBody>
          <a:bodyPr wrap="square" lIns="0" tIns="0" rIns="0" bIns="0" rtlCol="0" anchor="t"/>
          <a:lstStyle/>
          <a:p>
            <a:pPr marL="0" marR="0" lvl="0" indent="0" algn="l" defTabSz="1219170" rtl="0" eaLnBrk="1" fontAlgn="auto" latinLnBrk="0" hangingPunct="1">
              <a:lnSpc>
                <a:spcPts val="192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"Wormhole area networking is the best way of describing it. Packet went in, came out the other end."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a:extLst>
              <a:ext uri="{FF2B5EF4-FFF2-40B4-BE49-F238E27FC236}">
                <a16:creationId xmlns:a16="http://schemas.microsoft.com/office/drawing/2014/main" id="{F805081F-6BA7-D6CE-19C3-AF01927539A7}"/>
              </a:ext>
            </a:extLst>
          </p:cNvPr>
          <p:cNvSpPr/>
          <p:nvPr/>
        </p:nvSpPr>
        <p:spPr>
          <a:xfrm>
            <a:off x="508000" y="5511602"/>
            <a:ext cx="5322475" cy="446881"/>
          </a:xfrm>
          <a:prstGeom prst="rect">
            <a:avLst/>
          </a:prstGeom>
          <a:noFill/>
          <a:ln/>
        </p:spPr>
        <p:txBody>
          <a:bodyPr wrap="square" lIns="0" tIns="0" rIns="0" bIns="0" rtlCol="0" anchor="t"/>
          <a:lstStyle/>
          <a:p>
            <a:pPr marL="0" marR="0" lvl="0" indent="0" algn="l" defTabSz="1219170" rtl="0" eaLnBrk="1" fontAlgn="auto" latinLnBrk="0" hangingPunct="1">
              <a:lnSpc>
                <a:spcPts val="176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This is why </a:t>
            </a:r>
            <a:r>
              <a:rPr kumimoji="0" lang="en-US" sz="11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traceroute is pointless</a:t>
            </a:r>
            <a:r>
              <a:rPr kumimoji="0" lang="en-US" sz="11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 in Azure and why the default gateway doesn't respond to ping.</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a:extLst>
              <a:ext uri="{FF2B5EF4-FFF2-40B4-BE49-F238E27FC236}">
                <a16:creationId xmlns:a16="http://schemas.microsoft.com/office/drawing/2014/main" id="{43F546B7-2945-955C-D7C9-53E009D834A6}"/>
              </a:ext>
            </a:extLst>
          </p:cNvPr>
          <p:cNvSpPr/>
          <p:nvPr/>
        </p:nvSpPr>
        <p:spPr>
          <a:xfrm>
            <a:off x="6444456" y="3302000"/>
            <a:ext cx="1270000" cy="1016000"/>
          </a:xfrm>
          <a:prstGeom prst="roundRect">
            <a:avLst>
              <a:gd name="adj" fmla="val 10000"/>
            </a:avLst>
          </a:prstGeom>
          <a:solidFill>
            <a:srgbClr val="161B22"/>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a:extLst>
              <a:ext uri="{FF2B5EF4-FFF2-40B4-BE49-F238E27FC236}">
                <a16:creationId xmlns:a16="http://schemas.microsoft.com/office/drawing/2014/main" id="{7998192A-1130-539A-947B-06F022E91792}"/>
              </a:ext>
            </a:extLst>
          </p:cNvPr>
          <p:cNvSpPr/>
          <p:nvPr/>
        </p:nvSpPr>
        <p:spPr>
          <a:xfrm>
            <a:off x="6457664" y="3429000"/>
            <a:ext cx="1243584"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800"/>
              </a:spcBef>
              <a:spcAft>
                <a:spcPts val="0"/>
              </a:spcAft>
              <a:buClrTx/>
              <a:buSzTx/>
              <a:buFontTx/>
              <a:buNone/>
              <a:tabLst/>
              <a:defRPr/>
            </a:pPr>
            <a:r>
              <a:rPr kumimoji="0" lang="en-US" sz="10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SOURCE VM</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a:extLst>
              <a:ext uri="{FF2B5EF4-FFF2-40B4-BE49-F238E27FC236}">
                <a16:creationId xmlns:a16="http://schemas.microsoft.com/office/drawing/2014/main" id="{2279F7DD-DBE0-B57B-E666-D08B437BD370}"/>
              </a:ext>
            </a:extLst>
          </p:cNvPr>
          <p:cNvSpPr/>
          <p:nvPr/>
        </p:nvSpPr>
        <p:spPr>
          <a:xfrm>
            <a:off x="6457664" y="3657601"/>
            <a:ext cx="1243584"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400"/>
              </a:spcBef>
              <a:spcAft>
                <a:spcPts val="400"/>
              </a:spcAft>
              <a:buClrTx/>
              <a:buSzTx/>
              <a:buFontTx/>
              <a:buNone/>
              <a:tabLst/>
              <a:defRPr/>
            </a:pPr>
            <a:r>
              <a:rPr kumimoji="0" lang="en-US" sz="9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10.0.1.10</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a:extLst>
              <a:ext uri="{FF2B5EF4-FFF2-40B4-BE49-F238E27FC236}">
                <a16:creationId xmlns:a16="http://schemas.microsoft.com/office/drawing/2014/main" id="{1A790850-33CD-A5E3-A7A4-ED3DB67CBEDC}"/>
              </a:ext>
            </a:extLst>
          </p:cNvPr>
          <p:cNvSpPr/>
          <p:nvPr/>
        </p:nvSpPr>
        <p:spPr>
          <a:xfrm>
            <a:off x="6698456" y="3868340"/>
            <a:ext cx="762000" cy="254000"/>
          </a:xfrm>
          <a:prstGeom prst="roundRect">
            <a:avLst>
              <a:gd name="adj" fmla="val 15000"/>
            </a:avLst>
          </a:prstGeom>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6">
            <a:extLst>
              <a:ext uri="{FF2B5EF4-FFF2-40B4-BE49-F238E27FC236}">
                <a16:creationId xmlns:a16="http://schemas.microsoft.com/office/drawing/2014/main" id="{E9B49539-DA4F-929E-ADF8-A9C7102DF57D}"/>
              </a:ext>
            </a:extLst>
          </p:cNvPr>
          <p:cNvSpPr/>
          <p:nvPr/>
        </p:nvSpPr>
        <p:spPr>
          <a:xfrm>
            <a:off x="6690836" y="3868340"/>
            <a:ext cx="777240" cy="254000"/>
          </a:xfrm>
          <a:prstGeom prst="rect">
            <a:avLst/>
          </a:prstGeom>
          <a:noFill/>
          <a:ln/>
        </p:spPr>
        <p:txBody>
          <a:bodyPr wrap="square" lIns="0" tIns="0" rIns="0" bIns="0" rtlCol="0" anchor="t"/>
          <a:lstStyle/>
          <a:p>
            <a:pPr marL="0" marR="0" lvl="0" indent="0" algn="ctr" defTabSz="1219170" rtl="0" eaLnBrk="1" fontAlgn="auto" latinLnBrk="0" hangingPunct="1">
              <a:lnSpc>
                <a:spcPts val="2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NIC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Image 0" descr="/tmp/rasterized-gradient-fa632957.png">
            <a:extLst>
              <a:ext uri="{FF2B5EF4-FFF2-40B4-BE49-F238E27FC236}">
                <a16:creationId xmlns:a16="http://schemas.microsoft.com/office/drawing/2014/main" id="{742DC3F3-03C0-8B59-130E-175CCF3E5AD6}"/>
              </a:ext>
            </a:extLst>
          </p:cNvPr>
          <p:cNvPicPr>
            <a:picLocks noChangeAspect="1"/>
          </p:cNvPicPr>
          <p:nvPr/>
        </p:nvPicPr>
        <p:blipFill>
          <a:blip r:embed="rId3"/>
          <a:stretch>
            <a:fillRect/>
          </a:stretch>
        </p:blipFill>
        <p:spPr>
          <a:xfrm>
            <a:off x="8051006" y="3771901"/>
            <a:ext cx="1524000" cy="38100"/>
          </a:xfrm>
          <a:prstGeom prst="rect">
            <a:avLst/>
          </a:prstGeom>
        </p:spPr>
      </p:pic>
      <p:grpSp>
        <p:nvGrpSpPr>
          <p:cNvPr id="32" name="Group 31">
            <a:extLst>
              <a:ext uri="{FF2B5EF4-FFF2-40B4-BE49-F238E27FC236}">
                <a16:creationId xmlns:a16="http://schemas.microsoft.com/office/drawing/2014/main" id="{18DA0F1C-CF7F-2AA0-EE32-16BD0AFC39EE}"/>
              </a:ext>
            </a:extLst>
          </p:cNvPr>
          <p:cNvGrpSpPr/>
          <p:nvPr/>
        </p:nvGrpSpPr>
        <p:grpSpPr>
          <a:xfrm>
            <a:off x="8080739" y="3676651"/>
            <a:ext cx="190500" cy="228600"/>
            <a:chOff x="9301957" y="3683000"/>
            <a:chExt cx="190500" cy="228600"/>
          </a:xfrm>
        </p:grpSpPr>
        <p:sp>
          <p:nvSpPr>
            <p:cNvPr id="20" name="Shape 17">
              <a:extLst>
                <a:ext uri="{FF2B5EF4-FFF2-40B4-BE49-F238E27FC236}">
                  <a16:creationId xmlns:a16="http://schemas.microsoft.com/office/drawing/2014/main" id="{A1BDFAB5-B1A3-8702-D72B-8B73BA88CA55}"/>
                </a:ext>
              </a:extLst>
            </p:cNvPr>
            <p:cNvSpPr/>
            <p:nvPr/>
          </p:nvSpPr>
          <p:spPr>
            <a:xfrm>
              <a:off x="9301957" y="3740151"/>
              <a:ext cx="190500" cy="0"/>
            </a:xfrm>
            <a:prstGeom prst="line">
              <a:avLst/>
            </a:prstGeom>
            <a:noFill/>
            <a:ln w="85725">
              <a:solidFill>
                <a:srgbClr val="FFFF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Shape 18">
              <a:extLst>
                <a:ext uri="{FF2B5EF4-FFF2-40B4-BE49-F238E27FC236}">
                  <a16:creationId xmlns:a16="http://schemas.microsoft.com/office/drawing/2014/main" id="{33F5E7B3-A4C7-854A-1C70-441EFB8FF918}"/>
                </a:ext>
              </a:extLst>
            </p:cNvPr>
            <p:cNvSpPr/>
            <p:nvPr/>
          </p:nvSpPr>
          <p:spPr>
            <a:xfrm>
              <a:off x="9301957" y="3854451"/>
              <a:ext cx="190500" cy="0"/>
            </a:xfrm>
            <a:prstGeom prst="line">
              <a:avLst/>
            </a:prstGeom>
            <a:noFill/>
            <a:ln w="85725">
              <a:solidFill>
                <a:srgbClr val="FFFF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hape 19">
              <a:extLst>
                <a:ext uri="{FF2B5EF4-FFF2-40B4-BE49-F238E27FC236}">
                  <a16:creationId xmlns:a16="http://schemas.microsoft.com/office/drawing/2014/main" id="{BF44D2A8-729E-1ED9-6249-03803E1CD264}"/>
                </a:ext>
              </a:extLst>
            </p:cNvPr>
            <p:cNvSpPr/>
            <p:nvPr/>
          </p:nvSpPr>
          <p:spPr>
            <a:xfrm>
              <a:off x="9397207" y="3683000"/>
              <a:ext cx="0" cy="228600"/>
            </a:xfrm>
            <a:prstGeom prst="line">
              <a:avLst/>
            </a:prstGeom>
            <a:noFill/>
            <a:ln w="142875">
              <a:solidFill>
                <a:srgbClr val="FF6B6B"/>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 20">
            <a:extLst>
              <a:ext uri="{FF2B5EF4-FFF2-40B4-BE49-F238E27FC236}">
                <a16:creationId xmlns:a16="http://schemas.microsoft.com/office/drawing/2014/main" id="{FD9482CC-722C-B970-9E74-B1C84F5710C6}"/>
              </a:ext>
            </a:extLst>
          </p:cNvPr>
          <p:cNvSpPr/>
          <p:nvPr/>
        </p:nvSpPr>
        <p:spPr>
          <a:xfrm>
            <a:off x="8196858" y="3390901"/>
            <a:ext cx="1347621"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DIRECT MEMORY COPY</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1">
            <a:extLst>
              <a:ext uri="{FF2B5EF4-FFF2-40B4-BE49-F238E27FC236}">
                <a16:creationId xmlns:a16="http://schemas.microsoft.com/office/drawing/2014/main" id="{8C4ADD9D-6FBE-E849-22CF-862976986E00}"/>
              </a:ext>
            </a:extLst>
          </p:cNvPr>
          <p:cNvSpPr/>
          <p:nvPr/>
        </p:nvSpPr>
        <p:spPr>
          <a:xfrm>
            <a:off x="9854406" y="3308350"/>
            <a:ext cx="1270000" cy="1016000"/>
          </a:xfrm>
          <a:prstGeom prst="roundRect">
            <a:avLst>
              <a:gd name="adj" fmla="val 10000"/>
            </a:avLst>
          </a:prstGeom>
          <a:solidFill>
            <a:srgbClr val="161B22"/>
          </a:solidFill>
          <a:ln w="19050">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2">
            <a:extLst>
              <a:ext uri="{FF2B5EF4-FFF2-40B4-BE49-F238E27FC236}">
                <a16:creationId xmlns:a16="http://schemas.microsoft.com/office/drawing/2014/main" id="{4926D9D5-B80C-17C5-310C-AC933988B96D}"/>
              </a:ext>
            </a:extLst>
          </p:cNvPr>
          <p:cNvSpPr/>
          <p:nvPr/>
        </p:nvSpPr>
        <p:spPr>
          <a:xfrm>
            <a:off x="9867614" y="3435350"/>
            <a:ext cx="1243584"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800"/>
              </a:spcBef>
              <a:spcAft>
                <a:spcPts val="0"/>
              </a:spcAft>
              <a:buClrTx/>
              <a:buSzTx/>
              <a:buFontTx/>
              <a:buNone/>
              <a:tabLst/>
              <a:defRPr/>
            </a:pPr>
            <a:r>
              <a:rPr kumimoji="0" lang="en-US" sz="10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DEST VM</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3">
            <a:extLst>
              <a:ext uri="{FF2B5EF4-FFF2-40B4-BE49-F238E27FC236}">
                <a16:creationId xmlns:a16="http://schemas.microsoft.com/office/drawing/2014/main" id="{BC4F932C-A673-AE2C-65FA-D0B58FD98145}"/>
              </a:ext>
            </a:extLst>
          </p:cNvPr>
          <p:cNvSpPr/>
          <p:nvPr/>
        </p:nvSpPr>
        <p:spPr>
          <a:xfrm>
            <a:off x="9867614" y="3663951"/>
            <a:ext cx="1243584"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400"/>
              </a:spcBef>
              <a:spcAft>
                <a:spcPts val="400"/>
              </a:spcAft>
              <a:buClrTx/>
              <a:buSzTx/>
              <a:buFontTx/>
              <a:buNone/>
              <a:tabLst/>
              <a:defRPr/>
            </a:pPr>
            <a:r>
              <a:rPr kumimoji="0" lang="en-US" sz="9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10.0.2.20</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 24">
            <a:extLst>
              <a:ext uri="{FF2B5EF4-FFF2-40B4-BE49-F238E27FC236}">
                <a16:creationId xmlns:a16="http://schemas.microsoft.com/office/drawing/2014/main" id="{3F215907-222D-64EF-417A-62E7FB7FA844}"/>
              </a:ext>
            </a:extLst>
          </p:cNvPr>
          <p:cNvSpPr/>
          <p:nvPr/>
        </p:nvSpPr>
        <p:spPr>
          <a:xfrm>
            <a:off x="10108406" y="3874690"/>
            <a:ext cx="762000" cy="254000"/>
          </a:xfrm>
          <a:prstGeom prst="roundRect">
            <a:avLst>
              <a:gd name="adj" fmla="val 15000"/>
            </a:avLst>
          </a:prstGeom>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5">
            <a:extLst>
              <a:ext uri="{FF2B5EF4-FFF2-40B4-BE49-F238E27FC236}">
                <a16:creationId xmlns:a16="http://schemas.microsoft.com/office/drawing/2014/main" id="{6B89B6DE-BCE2-DA2B-7CD2-D4355A7EC529}"/>
              </a:ext>
            </a:extLst>
          </p:cNvPr>
          <p:cNvSpPr/>
          <p:nvPr/>
        </p:nvSpPr>
        <p:spPr>
          <a:xfrm>
            <a:off x="10100786" y="3874690"/>
            <a:ext cx="777240" cy="254000"/>
          </a:xfrm>
          <a:prstGeom prst="rect">
            <a:avLst/>
          </a:prstGeom>
          <a:noFill/>
          <a:ln/>
        </p:spPr>
        <p:txBody>
          <a:bodyPr wrap="square" lIns="0" tIns="0" rIns="0" bIns="0" rtlCol="0" anchor="t"/>
          <a:lstStyle/>
          <a:p>
            <a:pPr marL="0" marR="0" lvl="0" indent="0" algn="ctr" defTabSz="1219170" rtl="0" eaLnBrk="1" fontAlgn="auto" latinLnBrk="0" hangingPunct="1">
              <a:lnSpc>
                <a:spcPts val="2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NIC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6">
            <a:extLst>
              <a:ext uri="{FF2B5EF4-FFF2-40B4-BE49-F238E27FC236}">
                <a16:creationId xmlns:a16="http://schemas.microsoft.com/office/drawing/2014/main" id="{E02F9502-0B47-9D0F-1152-210EFDB15865}"/>
              </a:ext>
            </a:extLst>
          </p:cNvPr>
          <p:cNvSpPr/>
          <p:nvPr/>
        </p:nvSpPr>
        <p:spPr>
          <a:xfrm>
            <a:off x="7968456" y="4572001"/>
            <a:ext cx="1778000" cy="444500"/>
          </a:xfrm>
          <a:prstGeom prst="roundRect">
            <a:avLst>
              <a:gd name="adj" fmla="val 17143"/>
            </a:avLst>
          </a:prstGeom>
          <a:solidFill>
            <a:srgbClr val="21262D"/>
          </a:solidFill>
          <a:ln w="9525">
            <a:solidFill>
              <a:srgbClr val="30363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 27">
            <a:extLst>
              <a:ext uri="{FF2B5EF4-FFF2-40B4-BE49-F238E27FC236}">
                <a16:creationId xmlns:a16="http://schemas.microsoft.com/office/drawing/2014/main" id="{673F2341-D6F7-F69D-1510-2AB1262B1BB2}"/>
              </a:ext>
            </a:extLst>
          </p:cNvPr>
          <p:cNvSpPr/>
          <p:nvPr/>
        </p:nvSpPr>
        <p:spPr>
          <a:xfrm>
            <a:off x="7963631" y="4711701"/>
            <a:ext cx="1787652"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1000"/>
              </a:spcBef>
              <a:spcAft>
                <a:spcPts val="0"/>
              </a:spcAft>
              <a:buClrTx/>
              <a:buSzTx/>
              <a:buFontTx/>
              <a:buNone/>
              <a:tabLst/>
              <a:defRPr/>
            </a:pPr>
            <a:r>
              <a:rPr kumimoji="0" lang="en-US" sz="9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Gateway? Router? Switch?</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 28">
            <a:extLst>
              <a:ext uri="{FF2B5EF4-FFF2-40B4-BE49-F238E27FC236}">
                <a16:creationId xmlns:a16="http://schemas.microsoft.com/office/drawing/2014/main" id="{9AFBF1EB-F4EC-5158-1BB7-DB39D077D395}"/>
              </a:ext>
            </a:extLst>
          </p:cNvPr>
          <p:cNvSpPr/>
          <p:nvPr/>
        </p:nvSpPr>
        <p:spPr>
          <a:xfrm>
            <a:off x="8663147" y="5054600"/>
            <a:ext cx="388620" cy="426640"/>
          </a:xfrm>
          <a:prstGeom prst="rect">
            <a:avLst/>
          </a:prstGeom>
          <a:noFill/>
          <a:ln/>
        </p:spPr>
        <p:txBody>
          <a:bodyPr wrap="square" lIns="0" tIns="0" rIns="0" bIns="0" rtlCol="0" anchor="t"/>
          <a:lstStyle/>
          <a:p>
            <a:pPr marL="0" marR="0" lvl="0" indent="0" algn="ctr" defTabSz="1219170" rtl="0" eaLnBrk="1" fontAlgn="auto" latinLnBrk="0" hangingPunct="1">
              <a:lnSpc>
                <a:spcPts val="336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67BA4C-9ADE-454B-30F3-7C63C08AE99B}"/>
              </a:ext>
            </a:extLst>
          </p:cNvPr>
          <p:cNvGrpSpPr/>
          <p:nvPr/>
        </p:nvGrpSpPr>
        <p:grpSpPr>
          <a:xfrm>
            <a:off x="9461502" y="3681414"/>
            <a:ext cx="190500" cy="228600"/>
            <a:chOff x="9301957" y="3683000"/>
            <a:chExt cx="190500" cy="228600"/>
          </a:xfrm>
        </p:grpSpPr>
        <p:sp>
          <p:nvSpPr>
            <p:cNvPr id="34" name="Shape 17">
              <a:extLst>
                <a:ext uri="{FF2B5EF4-FFF2-40B4-BE49-F238E27FC236}">
                  <a16:creationId xmlns:a16="http://schemas.microsoft.com/office/drawing/2014/main" id="{469BE484-C32A-1814-FAAE-54AF316FFA0A}"/>
                </a:ext>
              </a:extLst>
            </p:cNvPr>
            <p:cNvSpPr/>
            <p:nvPr/>
          </p:nvSpPr>
          <p:spPr>
            <a:xfrm>
              <a:off x="9301957" y="3740151"/>
              <a:ext cx="190500" cy="0"/>
            </a:xfrm>
            <a:prstGeom prst="line">
              <a:avLst/>
            </a:prstGeom>
            <a:noFill/>
            <a:ln w="85725">
              <a:solidFill>
                <a:srgbClr val="FFFF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Shape 18">
              <a:extLst>
                <a:ext uri="{FF2B5EF4-FFF2-40B4-BE49-F238E27FC236}">
                  <a16:creationId xmlns:a16="http://schemas.microsoft.com/office/drawing/2014/main" id="{EB22A1A4-C60A-6886-C311-522CA49304F9}"/>
                </a:ext>
              </a:extLst>
            </p:cNvPr>
            <p:cNvSpPr/>
            <p:nvPr/>
          </p:nvSpPr>
          <p:spPr>
            <a:xfrm>
              <a:off x="9301957" y="3854451"/>
              <a:ext cx="190500" cy="0"/>
            </a:xfrm>
            <a:prstGeom prst="line">
              <a:avLst/>
            </a:prstGeom>
            <a:noFill/>
            <a:ln w="85725">
              <a:solidFill>
                <a:srgbClr val="FFFF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Shape 19">
              <a:extLst>
                <a:ext uri="{FF2B5EF4-FFF2-40B4-BE49-F238E27FC236}">
                  <a16:creationId xmlns:a16="http://schemas.microsoft.com/office/drawing/2014/main" id="{8D229317-2A8E-7168-F96A-1E564E11A800}"/>
                </a:ext>
              </a:extLst>
            </p:cNvPr>
            <p:cNvSpPr/>
            <p:nvPr/>
          </p:nvSpPr>
          <p:spPr>
            <a:xfrm>
              <a:off x="9397207" y="3683000"/>
              <a:ext cx="0" cy="228600"/>
            </a:xfrm>
            <a:prstGeom prst="line">
              <a:avLst/>
            </a:prstGeom>
            <a:noFill/>
            <a:ln w="142875">
              <a:solidFill>
                <a:srgbClr val="FF6B6B"/>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915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91667E-6 2.22222E-6 L 0.11472 -0.00278 " pathEditMode="relative" rAng="0" ptsTypes="AA">
                                      <p:cBhvr>
                                        <p:cTn id="6" dur="2000" fill="hold"/>
                                        <p:tgtEl>
                                          <p:spTgt spid="32"/>
                                        </p:tgtEl>
                                        <p:attrNameLst>
                                          <p:attrName>ppt_x</p:attrName>
                                          <p:attrName>ppt_y</p:attrName>
                                        </p:attrNameLst>
                                      </p:cBhvr>
                                      <p:rCtr x="5729" y="-139"/>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32"/>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nodeType="afterEffect">
                                  <p:stCondLst>
                                    <p:cond delay="0"/>
                                  </p:stCondLst>
                                  <p:childTnLst>
                                    <p:animMotion origin="layout" path="M -4.16667E-6 -2.22222E-6 L -0.11328 -0.00069 " pathEditMode="relative" rAng="0" ptsTypes="AA">
                                      <p:cBhvr>
                                        <p:cTn id="15" dur="2000" fill="hold"/>
                                        <p:tgtEl>
                                          <p:spTgt spid="33"/>
                                        </p:tgtEl>
                                        <p:attrNameLst>
                                          <p:attrName>ppt_x</p:attrName>
                                          <p:attrName>ppt_y</p:attrName>
                                        </p:attrNameLst>
                                      </p:cBhvr>
                                      <p:rCtr x="-566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a:extLst>
            <a:ext uri="{FF2B5EF4-FFF2-40B4-BE49-F238E27FC236}">
              <a16:creationId xmlns:a16="http://schemas.microsoft.com/office/drawing/2014/main" id="{CFF58F37-8A3B-FEA8-1A4D-12E3412A894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93F6457-E802-F29E-5E14-77805BBB9D86}"/>
              </a:ext>
            </a:extLst>
          </p:cNvPr>
          <p:cNvSpPr/>
          <p:nvPr/>
        </p:nvSpPr>
        <p:spPr>
          <a:xfrm>
            <a:off x="508000" y="304800"/>
            <a:ext cx="8860536" cy="355600"/>
          </a:xfrm>
          <a:prstGeom prst="rect">
            <a:avLst/>
          </a:prstGeom>
          <a:noFill/>
          <a:ln/>
        </p:spPr>
        <p:txBody>
          <a:bodyPr wrap="square" lIns="0" tIns="0" rIns="0" bIns="0" rtlCol="0" anchor="t"/>
          <a:lstStyle/>
          <a:p>
            <a:pPr marL="0" marR="0" lvl="0" indent="0" algn="l" defTabSz="121917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The Real Packet Journey: Encapsulation &amp; Memory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9515F795-11FB-9AE7-7EA0-D2AF34B41482}"/>
              </a:ext>
            </a:extLst>
          </p:cNvPr>
          <p:cNvSpPr/>
          <p:nvPr/>
        </p:nvSpPr>
        <p:spPr>
          <a:xfrm>
            <a:off x="567374" y="1397992"/>
            <a:ext cx="1697037" cy="629840"/>
          </a:xfrm>
          <a:prstGeom prst="roundRect">
            <a:avLst>
              <a:gd name="adj" fmla="val 12098"/>
            </a:avLst>
          </a:prstGeom>
          <a:solidFill>
            <a:srgbClr val="161B22"/>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32578836-2129-85C4-B1D6-49ED4019D3CC}"/>
              </a:ext>
            </a:extLst>
          </p:cNvPr>
          <p:cNvSpPr/>
          <p:nvPr/>
        </p:nvSpPr>
        <p:spPr>
          <a:xfrm>
            <a:off x="745174" y="1524993"/>
            <a:ext cx="1368267"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STEP 1</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7C64EC76-1352-009F-03D1-13C0FE562BEA}"/>
              </a:ext>
            </a:extLst>
          </p:cNvPr>
          <p:cNvSpPr/>
          <p:nvPr/>
        </p:nvSpPr>
        <p:spPr>
          <a:xfrm>
            <a:off x="745174" y="1723033"/>
            <a:ext cx="1368267"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Guest OS sends packet</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DA51FA1A-7504-F796-F118-3D1430196B09}"/>
              </a:ext>
            </a:extLst>
          </p:cNvPr>
          <p:cNvSpPr/>
          <p:nvPr/>
        </p:nvSpPr>
        <p:spPr>
          <a:xfrm>
            <a:off x="2366011" y="1570634"/>
            <a:ext cx="207264" cy="284361"/>
          </a:xfrm>
          <a:prstGeom prst="rect">
            <a:avLst/>
          </a:prstGeom>
          <a:noFill/>
          <a:ln/>
        </p:spPr>
        <p:txBody>
          <a:bodyPr wrap="square" lIns="0" tIns="0" rIns="0" bIns="0" rtlCol="0" anchor="t"/>
          <a:lstStyle/>
          <a:p>
            <a:pPr marL="0" marR="0" lvl="0" indent="0" algn="l"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B4F06597-72FA-F7C3-B148-EBF16175133F}"/>
              </a:ext>
            </a:extLst>
          </p:cNvPr>
          <p:cNvSpPr/>
          <p:nvPr/>
        </p:nvSpPr>
        <p:spPr>
          <a:xfrm>
            <a:off x="2670812" y="1397992"/>
            <a:ext cx="1731764" cy="629840"/>
          </a:xfrm>
          <a:prstGeom prst="roundRect">
            <a:avLst>
              <a:gd name="adj" fmla="val 12098"/>
            </a:avLst>
          </a:prstGeom>
          <a:solidFill>
            <a:srgbClr val="161B22"/>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E15F7A21-DE8B-06D2-118A-A651473E1CA8}"/>
              </a:ext>
            </a:extLst>
          </p:cNvPr>
          <p:cNvSpPr/>
          <p:nvPr/>
        </p:nvSpPr>
        <p:spPr>
          <a:xfrm>
            <a:off x="2848611" y="1524993"/>
            <a:ext cx="1403688"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STEP 2</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a:extLst>
              <a:ext uri="{FF2B5EF4-FFF2-40B4-BE49-F238E27FC236}">
                <a16:creationId xmlns:a16="http://schemas.microsoft.com/office/drawing/2014/main" id="{9F73A47C-3484-C313-0BD0-75FC585017BC}"/>
              </a:ext>
            </a:extLst>
          </p:cNvPr>
          <p:cNvSpPr/>
          <p:nvPr/>
        </p:nvSpPr>
        <p:spPr>
          <a:xfrm>
            <a:off x="2848611" y="1723033"/>
            <a:ext cx="1403688"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Hits Azure NIC / vSwitch</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a:extLst>
              <a:ext uri="{FF2B5EF4-FFF2-40B4-BE49-F238E27FC236}">
                <a16:creationId xmlns:a16="http://schemas.microsoft.com/office/drawing/2014/main" id="{56404988-77CF-53C3-5068-FBDFE51DC9CB}"/>
              </a:ext>
            </a:extLst>
          </p:cNvPr>
          <p:cNvSpPr/>
          <p:nvPr/>
        </p:nvSpPr>
        <p:spPr>
          <a:xfrm>
            <a:off x="4504175" y="1570634"/>
            <a:ext cx="207264" cy="284361"/>
          </a:xfrm>
          <a:prstGeom prst="rect">
            <a:avLst/>
          </a:prstGeom>
          <a:noFill/>
          <a:ln/>
        </p:spPr>
        <p:txBody>
          <a:bodyPr wrap="square" lIns="0" tIns="0" rIns="0" bIns="0" rtlCol="0" anchor="t"/>
          <a:lstStyle/>
          <a:p>
            <a:pPr marL="0" marR="0" lvl="0" indent="0" algn="l"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a:extLst>
              <a:ext uri="{FF2B5EF4-FFF2-40B4-BE49-F238E27FC236}">
                <a16:creationId xmlns:a16="http://schemas.microsoft.com/office/drawing/2014/main" id="{54C66BCE-08A7-8F38-356B-389A7134EAC3}"/>
              </a:ext>
            </a:extLst>
          </p:cNvPr>
          <p:cNvSpPr/>
          <p:nvPr/>
        </p:nvSpPr>
        <p:spPr>
          <a:xfrm>
            <a:off x="4808976" y="1397992"/>
            <a:ext cx="1739305" cy="629840"/>
          </a:xfrm>
          <a:prstGeom prst="roundRect">
            <a:avLst>
              <a:gd name="adj" fmla="val 12098"/>
            </a:avLst>
          </a:prstGeom>
          <a:solidFill>
            <a:srgbClr val="21262D"/>
          </a:solidFill>
          <a:ln w="19050">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a:extLst>
              <a:ext uri="{FF2B5EF4-FFF2-40B4-BE49-F238E27FC236}">
                <a16:creationId xmlns:a16="http://schemas.microsoft.com/office/drawing/2014/main" id="{A5B7EA04-D5B8-5EED-2F7C-18680799E6C5}"/>
              </a:ext>
            </a:extLst>
          </p:cNvPr>
          <p:cNvSpPr/>
          <p:nvPr/>
        </p:nvSpPr>
        <p:spPr>
          <a:xfrm>
            <a:off x="4986775" y="1524993"/>
            <a:ext cx="1411379"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STEP 3 (VFP)</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a:extLst>
              <a:ext uri="{FF2B5EF4-FFF2-40B4-BE49-F238E27FC236}">
                <a16:creationId xmlns:a16="http://schemas.microsoft.com/office/drawing/2014/main" id="{8B75F5DD-3A39-D704-087F-E7CA82C67A3D}"/>
              </a:ext>
            </a:extLst>
          </p:cNvPr>
          <p:cNvSpPr/>
          <p:nvPr/>
        </p:nvSpPr>
        <p:spPr>
          <a:xfrm>
            <a:off x="4986775" y="1723033"/>
            <a:ext cx="1411379"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Encapsulated w/ VXLAN</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a:extLst>
              <a:ext uri="{FF2B5EF4-FFF2-40B4-BE49-F238E27FC236}">
                <a16:creationId xmlns:a16="http://schemas.microsoft.com/office/drawing/2014/main" id="{37D10A80-2625-A889-9F5B-0AB24BFB0C9A}"/>
              </a:ext>
            </a:extLst>
          </p:cNvPr>
          <p:cNvSpPr/>
          <p:nvPr/>
        </p:nvSpPr>
        <p:spPr>
          <a:xfrm>
            <a:off x="6649880" y="1570634"/>
            <a:ext cx="207264" cy="284361"/>
          </a:xfrm>
          <a:prstGeom prst="rect">
            <a:avLst/>
          </a:prstGeom>
          <a:noFill/>
          <a:ln/>
        </p:spPr>
        <p:txBody>
          <a:bodyPr wrap="square" lIns="0" tIns="0" rIns="0" bIns="0" rtlCol="0" anchor="t"/>
          <a:lstStyle/>
          <a:p>
            <a:pPr marL="0" marR="0" lvl="0" indent="0" algn="l"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a:extLst>
              <a:ext uri="{FF2B5EF4-FFF2-40B4-BE49-F238E27FC236}">
                <a16:creationId xmlns:a16="http://schemas.microsoft.com/office/drawing/2014/main" id="{1708096C-97D8-C6DE-FE8B-DD7044587392}"/>
              </a:ext>
            </a:extLst>
          </p:cNvPr>
          <p:cNvSpPr/>
          <p:nvPr/>
        </p:nvSpPr>
        <p:spPr>
          <a:xfrm>
            <a:off x="6954681" y="1397992"/>
            <a:ext cx="1308497" cy="629840"/>
          </a:xfrm>
          <a:prstGeom prst="roundRect">
            <a:avLst>
              <a:gd name="adj" fmla="val 12098"/>
            </a:avLst>
          </a:prstGeom>
          <a:solidFill>
            <a:srgbClr val="161B22"/>
          </a:solidFill>
          <a:ln w="19050">
            <a:solidFill>
              <a:srgbClr val="8B949E"/>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a:extLst>
              <a:ext uri="{FF2B5EF4-FFF2-40B4-BE49-F238E27FC236}">
                <a16:creationId xmlns:a16="http://schemas.microsoft.com/office/drawing/2014/main" id="{9128780B-E590-8D4D-A349-84CD3DFB43BF}"/>
              </a:ext>
            </a:extLst>
          </p:cNvPr>
          <p:cNvSpPr/>
          <p:nvPr/>
        </p:nvSpPr>
        <p:spPr>
          <a:xfrm>
            <a:off x="7132480" y="1524993"/>
            <a:ext cx="971955"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STEP 4</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a:extLst>
              <a:ext uri="{FF2B5EF4-FFF2-40B4-BE49-F238E27FC236}">
                <a16:creationId xmlns:a16="http://schemas.microsoft.com/office/drawing/2014/main" id="{AA3C214D-5BA7-16E0-CB8A-F8736711FF41}"/>
              </a:ext>
            </a:extLst>
          </p:cNvPr>
          <p:cNvSpPr/>
          <p:nvPr/>
        </p:nvSpPr>
        <p:spPr>
          <a:xfrm>
            <a:off x="7132480" y="1723033"/>
            <a:ext cx="971955"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Physical 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6">
            <a:extLst>
              <a:ext uri="{FF2B5EF4-FFF2-40B4-BE49-F238E27FC236}">
                <a16:creationId xmlns:a16="http://schemas.microsoft.com/office/drawing/2014/main" id="{5B26A7E6-117B-CBDE-0C63-C8692DA8E9BF}"/>
              </a:ext>
            </a:extLst>
          </p:cNvPr>
          <p:cNvSpPr/>
          <p:nvPr/>
        </p:nvSpPr>
        <p:spPr>
          <a:xfrm>
            <a:off x="8364776" y="1570634"/>
            <a:ext cx="207264" cy="284361"/>
          </a:xfrm>
          <a:prstGeom prst="rect">
            <a:avLst/>
          </a:prstGeom>
          <a:noFill/>
          <a:ln/>
        </p:spPr>
        <p:txBody>
          <a:bodyPr wrap="square" lIns="0" tIns="0" rIns="0" bIns="0" rtlCol="0" anchor="t"/>
          <a:lstStyle/>
          <a:p>
            <a:pPr marL="0" marR="0" lvl="0" indent="0" algn="l"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a:extLst>
              <a:ext uri="{FF2B5EF4-FFF2-40B4-BE49-F238E27FC236}">
                <a16:creationId xmlns:a16="http://schemas.microsoft.com/office/drawing/2014/main" id="{A34AB544-F97A-EC90-8FB5-B04F2534268A}"/>
              </a:ext>
            </a:extLst>
          </p:cNvPr>
          <p:cNvSpPr/>
          <p:nvPr/>
        </p:nvSpPr>
        <p:spPr>
          <a:xfrm>
            <a:off x="8669576" y="1397992"/>
            <a:ext cx="1143000" cy="629840"/>
          </a:xfrm>
          <a:prstGeom prst="roundRect">
            <a:avLst>
              <a:gd name="adj" fmla="val 12098"/>
            </a:avLst>
          </a:prstGeom>
          <a:solidFill>
            <a:srgbClr val="21262D"/>
          </a:solidFill>
          <a:ln w="19050">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a:extLst>
              <a:ext uri="{FF2B5EF4-FFF2-40B4-BE49-F238E27FC236}">
                <a16:creationId xmlns:a16="http://schemas.microsoft.com/office/drawing/2014/main" id="{C6B5CD3A-3A7B-DF7B-9B02-CA62A7E78610}"/>
              </a:ext>
            </a:extLst>
          </p:cNvPr>
          <p:cNvSpPr/>
          <p:nvPr/>
        </p:nvSpPr>
        <p:spPr>
          <a:xfrm>
            <a:off x="8847377" y="1524993"/>
            <a:ext cx="803148"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STEP 5 (VFP)</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a:extLst>
              <a:ext uri="{FF2B5EF4-FFF2-40B4-BE49-F238E27FC236}">
                <a16:creationId xmlns:a16="http://schemas.microsoft.com/office/drawing/2014/main" id="{09D36D31-BC5B-273F-DAD1-60A8BBED183E}"/>
              </a:ext>
            </a:extLst>
          </p:cNvPr>
          <p:cNvSpPr/>
          <p:nvPr/>
        </p:nvSpPr>
        <p:spPr>
          <a:xfrm>
            <a:off x="8847377" y="1723033"/>
            <a:ext cx="803148"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Decapsulated</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20">
            <a:extLst>
              <a:ext uri="{FF2B5EF4-FFF2-40B4-BE49-F238E27FC236}">
                <a16:creationId xmlns:a16="http://schemas.microsoft.com/office/drawing/2014/main" id="{168B0EE0-250C-FAD0-2F35-7FDFEB63E498}"/>
              </a:ext>
            </a:extLst>
          </p:cNvPr>
          <p:cNvSpPr/>
          <p:nvPr/>
        </p:nvSpPr>
        <p:spPr>
          <a:xfrm>
            <a:off x="9914176" y="1570634"/>
            <a:ext cx="207264" cy="284361"/>
          </a:xfrm>
          <a:prstGeom prst="rect">
            <a:avLst/>
          </a:prstGeom>
          <a:noFill/>
          <a:ln/>
        </p:spPr>
        <p:txBody>
          <a:bodyPr wrap="square" lIns="0" tIns="0" rIns="0" bIns="0" rtlCol="0" anchor="t"/>
          <a:lstStyle/>
          <a:p>
            <a:pPr marL="0" marR="0" lvl="0" indent="0" algn="l" defTabSz="1219170" rtl="0" eaLnBrk="1" fontAlgn="auto" latinLnBrk="0" hangingPunct="1">
              <a:lnSpc>
                <a:spcPts val="22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21">
            <a:extLst>
              <a:ext uri="{FF2B5EF4-FFF2-40B4-BE49-F238E27FC236}">
                <a16:creationId xmlns:a16="http://schemas.microsoft.com/office/drawing/2014/main" id="{0C91E78A-8AEF-42DD-F093-93DEE23B5EA3}"/>
              </a:ext>
            </a:extLst>
          </p:cNvPr>
          <p:cNvSpPr/>
          <p:nvPr/>
        </p:nvSpPr>
        <p:spPr>
          <a:xfrm>
            <a:off x="10218974" y="1397992"/>
            <a:ext cx="1612305" cy="629840"/>
          </a:xfrm>
          <a:prstGeom prst="roundRect">
            <a:avLst>
              <a:gd name="adj" fmla="val 12098"/>
            </a:avLst>
          </a:prstGeom>
          <a:solidFill>
            <a:srgbClr val="161B22"/>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a:extLst>
              <a:ext uri="{FF2B5EF4-FFF2-40B4-BE49-F238E27FC236}">
                <a16:creationId xmlns:a16="http://schemas.microsoft.com/office/drawing/2014/main" id="{6D08B09C-2127-6C35-8BAA-92B44957405A}"/>
              </a:ext>
            </a:extLst>
          </p:cNvPr>
          <p:cNvSpPr/>
          <p:nvPr/>
        </p:nvSpPr>
        <p:spPr>
          <a:xfrm>
            <a:off x="10396774" y="1524993"/>
            <a:ext cx="1281839" cy="159940"/>
          </a:xfrm>
          <a:prstGeom prst="rect">
            <a:avLst/>
          </a:prstGeom>
          <a:noFill/>
          <a:ln/>
        </p:spPr>
        <p:txBody>
          <a:bodyPr wrap="square" lIns="0" tIns="0" rIns="0" bIns="0" rtlCol="0" anchor="t"/>
          <a:lstStyle/>
          <a:p>
            <a:pPr marL="0" marR="0" lvl="0" indent="0" algn="l" defTabSz="1219170" rtl="0" eaLnBrk="1" fontAlgn="auto" latinLnBrk="0" hangingPunct="1">
              <a:lnSpc>
                <a:spcPts val="1260"/>
              </a:lnSpc>
              <a:spcBef>
                <a:spcPts val="0"/>
              </a:spcBef>
              <a:spcAft>
                <a:spcPts val="300"/>
              </a:spcAft>
              <a:buClrTx/>
              <a:buSzTx/>
              <a:buFontTx/>
              <a:buNone/>
              <a:tabLst/>
              <a:defRPr/>
            </a:pPr>
            <a:r>
              <a:rPr kumimoji="0" lang="en-US" sz="9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STEP 6</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a:extLst>
              <a:ext uri="{FF2B5EF4-FFF2-40B4-BE49-F238E27FC236}">
                <a16:creationId xmlns:a16="http://schemas.microsoft.com/office/drawing/2014/main" id="{0D3D1AB1-25BA-3ACB-52EC-7A65380B7C74}"/>
              </a:ext>
            </a:extLst>
          </p:cNvPr>
          <p:cNvSpPr/>
          <p:nvPr/>
        </p:nvSpPr>
        <p:spPr>
          <a:xfrm>
            <a:off x="10396774" y="1723032"/>
            <a:ext cx="1281839"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Dropped into dest NIC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4">
            <a:extLst>
              <a:ext uri="{FF2B5EF4-FFF2-40B4-BE49-F238E27FC236}">
                <a16:creationId xmlns:a16="http://schemas.microsoft.com/office/drawing/2014/main" id="{0CA8F479-8694-B61F-0717-2D9DB607E907}"/>
              </a:ext>
            </a:extLst>
          </p:cNvPr>
          <p:cNvSpPr/>
          <p:nvPr/>
        </p:nvSpPr>
        <p:spPr>
          <a:xfrm>
            <a:off x="508000" y="2987874"/>
            <a:ext cx="5486400" cy="1255911"/>
          </a:xfrm>
          <a:prstGeom prst="roundRect">
            <a:avLst>
              <a:gd name="adj" fmla="val 8090"/>
            </a:avLst>
          </a:prstGeom>
          <a:solidFill>
            <a:srgbClr val="161B22"/>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Shape 25">
            <a:extLst>
              <a:ext uri="{FF2B5EF4-FFF2-40B4-BE49-F238E27FC236}">
                <a16:creationId xmlns:a16="http://schemas.microsoft.com/office/drawing/2014/main" id="{42A34D80-A082-0201-AE1E-A7BD3995161D}"/>
              </a:ext>
            </a:extLst>
          </p:cNvPr>
          <p:cNvSpPr/>
          <p:nvPr/>
        </p:nvSpPr>
        <p:spPr>
          <a:xfrm>
            <a:off x="527051" y="2987874"/>
            <a:ext cx="0" cy="1255911"/>
          </a:xfrm>
          <a:prstGeom prst="line">
            <a:avLst/>
          </a:prstGeom>
          <a:noFill/>
          <a:ln w="28575">
            <a:solidFill>
              <a:srgbClr val="00D4FF"/>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 26">
            <a:extLst>
              <a:ext uri="{FF2B5EF4-FFF2-40B4-BE49-F238E27FC236}">
                <a16:creationId xmlns:a16="http://schemas.microsoft.com/office/drawing/2014/main" id="{4F4F7C80-D53A-6B18-9C6F-8880E159467B}"/>
              </a:ext>
            </a:extLst>
          </p:cNvPr>
          <p:cNvSpPr/>
          <p:nvPr/>
        </p:nvSpPr>
        <p:spPr>
          <a:xfrm>
            <a:off x="723900" y="3165674"/>
            <a:ext cx="5194555"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SAME HOST = NO NETWORK</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7">
            <a:extLst>
              <a:ext uri="{FF2B5EF4-FFF2-40B4-BE49-F238E27FC236}">
                <a16:creationId xmlns:a16="http://schemas.microsoft.com/office/drawing/2014/main" id="{554BF4B4-EBDE-3951-E74F-619DFC6650EA}"/>
              </a:ext>
            </a:extLst>
          </p:cNvPr>
          <p:cNvSpPr/>
          <p:nvPr/>
        </p:nvSpPr>
        <p:spPr>
          <a:xfrm>
            <a:off x="723900" y="3437335"/>
            <a:ext cx="5194555" cy="628651"/>
          </a:xfrm>
          <a:prstGeom prst="rect">
            <a:avLst/>
          </a:prstGeom>
          <a:noFill/>
          <a:ln/>
        </p:spPr>
        <p:txBody>
          <a:bodyPr wrap="square" lIns="0" tIns="0" rIns="0" bIns="0" rtlCol="0" anchor="t"/>
          <a:lstStyle/>
          <a:p>
            <a:pPr marL="0" marR="0" lvl="0" indent="0" algn="l" defTabSz="1219170" rtl="0" eaLnBrk="1" fontAlgn="auto" latinLnBrk="0" hangingPunct="1">
              <a:lnSpc>
                <a:spcPts val="1651"/>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If source and destination VMs are on the same Hyper-V host, the packet </a:t>
            </a:r>
            <a:r>
              <a:rPr kumimoji="0" lang="en-US" sz="1100" b="1"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never touches the physical network</a:t>
            </a:r>
            <a:r>
              <a:rPr kumimoji="0" lang="en-US" sz="11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 It's a pure memory-to-memory copy via the vSwitch.</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 28">
            <a:extLst>
              <a:ext uri="{FF2B5EF4-FFF2-40B4-BE49-F238E27FC236}">
                <a16:creationId xmlns:a16="http://schemas.microsoft.com/office/drawing/2014/main" id="{D54C1426-A1F7-00F6-9BE3-786D3EC57CA8}"/>
              </a:ext>
            </a:extLst>
          </p:cNvPr>
          <p:cNvSpPr/>
          <p:nvPr/>
        </p:nvSpPr>
        <p:spPr>
          <a:xfrm>
            <a:off x="6197600" y="3092649"/>
            <a:ext cx="5486400" cy="1046361"/>
          </a:xfrm>
          <a:prstGeom prst="roundRect">
            <a:avLst>
              <a:gd name="adj" fmla="val 9710"/>
            </a:avLst>
          </a:prstGeom>
          <a:solidFill>
            <a:srgbClr val="161B22"/>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Shape 29">
            <a:extLst>
              <a:ext uri="{FF2B5EF4-FFF2-40B4-BE49-F238E27FC236}">
                <a16:creationId xmlns:a16="http://schemas.microsoft.com/office/drawing/2014/main" id="{EDCA766D-7C75-70DD-A8C0-5B0295E20D13}"/>
              </a:ext>
            </a:extLst>
          </p:cNvPr>
          <p:cNvSpPr/>
          <p:nvPr/>
        </p:nvSpPr>
        <p:spPr>
          <a:xfrm>
            <a:off x="6216651" y="3092649"/>
            <a:ext cx="0" cy="1046361"/>
          </a:xfrm>
          <a:prstGeom prst="line">
            <a:avLst/>
          </a:prstGeom>
          <a:noFill/>
          <a:ln w="28575">
            <a:solidFill>
              <a:srgbClr val="FF6B6B"/>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 30">
            <a:extLst>
              <a:ext uri="{FF2B5EF4-FFF2-40B4-BE49-F238E27FC236}">
                <a16:creationId xmlns:a16="http://schemas.microsoft.com/office/drawing/2014/main" id="{5A602A90-3AAA-35DF-68C9-F5004221E537}"/>
              </a:ext>
            </a:extLst>
          </p:cNvPr>
          <p:cNvSpPr/>
          <p:nvPr/>
        </p:nvSpPr>
        <p:spPr>
          <a:xfrm>
            <a:off x="6413500" y="3270448"/>
            <a:ext cx="5194555"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DIFFERENT HOST = TUNNEL</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 31">
            <a:extLst>
              <a:ext uri="{FF2B5EF4-FFF2-40B4-BE49-F238E27FC236}">
                <a16:creationId xmlns:a16="http://schemas.microsoft.com/office/drawing/2014/main" id="{CCB5B175-F68D-2712-EB40-DABD4A8582C4}"/>
              </a:ext>
            </a:extLst>
          </p:cNvPr>
          <p:cNvSpPr/>
          <p:nvPr/>
        </p:nvSpPr>
        <p:spPr>
          <a:xfrm>
            <a:off x="6413500" y="3542110"/>
            <a:ext cx="5194555" cy="419100"/>
          </a:xfrm>
          <a:prstGeom prst="rect">
            <a:avLst/>
          </a:prstGeom>
          <a:noFill/>
          <a:ln/>
        </p:spPr>
        <p:txBody>
          <a:bodyPr wrap="square" lIns="0" tIns="0" rIns="0" bIns="0" rtlCol="0" anchor="t"/>
          <a:lstStyle/>
          <a:p>
            <a:pPr marL="0" marR="0" lvl="0" indent="0" algn="l" defTabSz="1219170" rtl="0" eaLnBrk="1" fontAlgn="auto" latinLnBrk="0" hangingPunct="1">
              <a:lnSpc>
                <a:spcPts val="1651"/>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When hosts differ, the packet is encapsulated with </a:t>
            </a:r>
            <a:r>
              <a:rPr kumimoji="0" lang="en-US" sz="1100" b="1"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physical addresses</a:t>
            </a:r>
            <a:r>
              <a:rPr kumimoji="0" lang="en-US" sz="11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 (PA) and tunneled. The customer address (CA) is hidden from the physical network.</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 32">
            <a:extLst>
              <a:ext uri="{FF2B5EF4-FFF2-40B4-BE49-F238E27FC236}">
                <a16:creationId xmlns:a16="http://schemas.microsoft.com/office/drawing/2014/main" id="{EDF092C3-B64C-D81F-2695-6BB93B424233}"/>
              </a:ext>
            </a:extLst>
          </p:cNvPr>
          <p:cNvSpPr/>
          <p:nvPr/>
        </p:nvSpPr>
        <p:spPr>
          <a:xfrm>
            <a:off x="508000" y="4446984"/>
            <a:ext cx="11176000" cy="1071563"/>
          </a:xfrm>
          <a:prstGeom prst="roundRect">
            <a:avLst>
              <a:gd name="adj" fmla="val 9481"/>
            </a:avLst>
          </a:prstGeom>
          <a:solidFill>
            <a:srgbClr val="00D4FF">
              <a:alpha val="8000"/>
            </a:srgbClr>
          </a:solidFill>
          <a:ln w="9525">
            <a:solidFill>
              <a:srgbClr val="30363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 33">
            <a:extLst>
              <a:ext uri="{FF2B5EF4-FFF2-40B4-BE49-F238E27FC236}">
                <a16:creationId xmlns:a16="http://schemas.microsoft.com/office/drawing/2014/main" id="{C07B9F35-C29B-61B9-B666-A2873BFE54F4}"/>
              </a:ext>
            </a:extLst>
          </p:cNvPr>
          <p:cNvSpPr/>
          <p:nvPr/>
        </p:nvSpPr>
        <p:spPr>
          <a:xfrm>
            <a:off x="723901" y="4612084"/>
            <a:ext cx="10959084" cy="487363"/>
          </a:xfrm>
          <a:prstGeom prst="rect">
            <a:avLst/>
          </a:prstGeom>
          <a:noFill/>
          <a:ln/>
        </p:spPr>
        <p:txBody>
          <a:bodyPr wrap="square" lIns="0" tIns="0" rIns="0" bIns="0" rtlCol="0" anchor="t"/>
          <a:lstStyle/>
          <a:p>
            <a:pPr marL="0" marR="0" lvl="0" indent="0" algn="l" defTabSz="1219170" rtl="0" eaLnBrk="1" fontAlgn="auto" latinLnBrk="0" hangingPunct="1">
              <a:lnSpc>
                <a:spcPts val="192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"The packet reaches the source NIC, hits the virtual switch and is encapsulated. The physical network could be in the same rack, a neighboring data center, or somewhere around the world—but from our perspective, that doesn't matter. All we see is packets going directly from source to destination."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 34">
            <a:extLst>
              <a:ext uri="{FF2B5EF4-FFF2-40B4-BE49-F238E27FC236}">
                <a16:creationId xmlns:a16="http://schemas.microsoft.com/office/drawing/2014/main" id="{7D1DBA3E-6F11-9727-7D25-BA5B815641BE}"/>
              </a:ext>
            </a:extLst>
          </p:cNvPr>
          <p:cNvSpPr/>
          <p:nvPr/>
        </p:nvSpPr>
        <p:spPr>
          <a:xfrm>
            <a:off x="723901" y="5175647"/>
            <a:ext cx="10959084"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 Aidan Finn, D2DO273: Azure VNets Don't Exist</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 35">
            <a:extLst>
              <a:ext uri="{FF2B5EF4-FFF2-40B4-BE49-F238E27FC236}">
                <a16:creationId xmlns:a16="http://schemas.microsoft.com/office/drawing/2014/main" id="{992862EB-70AD-036C-FFBE-BA5A48FD0C7D}"/>
              </a:ext>
            </a:extLst>
          </p:cNvPr>
          <p:cNvSpPr/>
          <p:nvPr/>
        </p:nvSpPr>
        <p:spPr>
          <a:xfrm>
            <a:off x="2423121" y="5747147"/>
            <a:ext cx="7345561" cy="398661"/>
          </a:xfrm>
          <a:prstGeom prst="roundRect">
            <a:avLst>
              <a:gd name="adj" fmla="val 12743"/>
            </a:avLst>
          </a:prstGeom>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 36">
            <a:extLst>
              <a:ext uri="{FF2B5EF4-FFF2-40B4-BE49-F238E27FC236}">
                <a16:creationId xmlns:a16="http://schemas.microsoft.com/office/drawing/2014/main" id="{E7DABF5C-FA17-CD5E-694C-E4130261D619}"/>
              </a:ext>
            </a:extLst>
          </p:cNvPr>
          <p:cNvSpPr/>
          <p:nvPr/>
        </p:nvSpPr>
        <p:spPr>
          <a:xfrm>
            <a:off x="2677120" y="5848747"/>
            <a:ext cx="6974312"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KEY INSIGHT: The "network" you design exists only as metadata. The physical layer is invisible to you.</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415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a:extLst>
            <a:ext uri="{FF2B5EF4-FFF2-40B4-BE49-F238E27FC236}">
              <a16:creationId xmlns:a16="http://schemas.microsoft.com/office/drawing/2014/main" id="{211E9932-B2C9-08FD-C52B-147354B63F3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1A042D-BF4F-268A-0C97-A11DE17F0F82}"/>
              </a:ext>
            </a:extLst>
          </p:cNvPr>
          <p:cNvSpPr/>
          <p:nvPr/>
        </p:nvSpPr>
        <p:spPr>
          <a:xfrm>
            <a:off x="508000" y="304800"/>
            <a:ext cx="6269736" cy="355600"/>
          </a:xfrm>
          <a:prstGeom prst="rect">
            <a:avLst/>
          </a:prstGeom>
          <a:noFill/>
          <a:ln/>
        </p:spPr>
        <p:txBody>
          <a:bodyPr wrap="square" lIns="0" tIns="0" rIns="0" bIns="0" rtlCol="0" anchor="t"/>
          <a:lstStyle/>
          <a:p>
            <a:pPr marL="0" marR="0" lvl="0" indent="0" algn="l" defTabSz="121917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Same-Host VMs: Pure Memory Copy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00D3BBF3-3E1E-7483-4A74-D582478E5072}"/>
              </a:ext>
            </a:extLst>
          </p:cNvPr>
          <p:cNvSpPr/>
          <p:nvPr/>
        </p:nvSpPr>
        <p:spPr>
          <a:xfrm>
            <a:off x="990600" y="1739900"/>
            <a:ext cx="4445000" cy="4064000"/>
          </a:xfrm>
          <a:prstGeom prst="roundRect">
            <a:avLst>
              <a:gd name="adj" fmla="val 3750"/>
            </a:avLst>
          </a:prstGeom>
          <a:solidFill>
            <a:srgbClr val="161B22"/>
          </a:solidFill>
          <a:ln w="19050">
            <a:solidFill>
              <a:srgbClr val="30363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18496B56-460B-BEE1-4F00-DE64A870AB3B}"/>
              </a:ext>
            </a:extLst>
          </p:cNvPr>
          <p:cNvSpPr/>
          <p:nvPr/>
        </p:nvSpPr>
        <p:spPr>
          <a:xfrm>
            <a:off x="1127507" y="1917700"/>
            <a:ext cx="4171188"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0"/>
              </a:spcBef>
              <a:spcAft>
                <a:spcPts val="800"/>
              </a:spcAft>
              <a:buClrTx/>
              <a:buSzTx/>
              <a:buFontTx/>
              <a:buNone/>
              <a:tabLst/>
              <a:defRPr/>
            </a:pPr>
            <a:r>
              <a:rPr kumimoji="0" lang="en-US" sz="1000" b="1"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HYPER-V HOST</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3028E546-ABCD-E49C-3C83-EBA68CF13DEB}"/>
              </a:ext>
            </a:extLst>
          </p:cNvPr>
          <p:cNvSpPr/>
          <p:nvPr/>
        </p:nvSpPr>
        <p:spPr>
          <a:xfrm>
            <a:off x="1270000" y="2400300"/>
            <a:ext cx="1524000" cy="1016000"/>
          </a:xfrm>
          <a:prstGeom prst="roundRect">
            <a:avLst>
              <a:gd name="adj" fmla="val 7500"/>
            </a:avLst>
          </a:prstGeom>
          <a:solidFill>
            <a:srgbClr val="21262D"/>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CCCF9463-93B8-2CDC-1CF0-76F89A84C4CA}"/>
              </a:ext>
            </a:extLst>
          </p:cNvPr>
          <p:cNvSpPr/>
          <p:nvPr/>
        </p:nvSpPr>
        <p:spPr>
          <a:xfrm>
            <a:off x="1280668" y="2501900"/>
            <a:ext cx="1502664"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VM 1</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83C06ED7-D886-AF48-1E39-71A7D54D44BE}"/>
              </a:ext>
            </a:extLst>
          </p:cNvPr>
          <p:cNvSpPr/>
          <p:nvPr/>
        </p:nvSpPr>
        <p:spPr>
          <a:xfrm>
            <a:off x="1280668" y="2705101"/>
            <a:ext cx="1502664"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200"/>
              </a:spcBef>
              <a:spcAft>
                <a:spcPts val="200"/>
              </a:spcAft>
              <a:buClrTx/>
              <a:buSzTx/>
              <a:buFontTx/>
              <a:buNone/>
              <a:tabLst/>
              <a:defRPr/>
            </a:pPr>
            <a:r>
              <a:rPr kumimoji="0" lang="en-US" sz="9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Guest Memory</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26A6847F-D3F0-1EE4-E538-A43B586D58C0}"/>
              </a:ext>
            </a:extLst>
          </p:cNvPr>
          <p:cNvSpPr/>
          <p:nvPr/>
        </p:nvSpPr>
        <p:spPr>
          <a:xfrm>
            <a:off x="1714500" y="2915840"/>
            <a:ext cx="635000" cy="203200"/>
          </a:xfrm>
          <a:prstGeom prst="roundRect">
            <a:avLst>
              <a:gd name="adj" fmla="val 18750"/>
            </a:avLst>
          </a:prstGeom>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a:extLst>
              <a:ext uri="{FF2B5EF4-FFF2-40B4-BE49-F238E27FC236}">
                <a16:creationId xmlns:a16="http://schemas.microsoft.com/office/drawing/2014/main" id="{90552380-2220-7D5B-D317-5086B1D3D0FE}"/>
              </a:ext>
            </a:extLst>
          </p:cNvPr>
          <p:cNvSpPr/>
          <p:nvPr/>
        </p:nvSpPr>
        <p:spPr>
          <a:xfrm>
            <a:off x="1708151" y="2915840"/>
            <a:ext cx="647700" cy="203200"/>
          </a:xfrm>
          <a:prstGeom prst="rect">
            <a:avLst/>
          </a:prstGeom>
          <a:noFill/>
          <a:ln/>
        </p:spPr>
        <p:txBody>
          <a:bodyPr wrap="square" lIns="0" tIns="0" rIns="0" bIns="0" rtlCol="0" anchor="t"/>
          <a:lstStyle/>
          <a:p>
            <a:pPr marL="0" marR="0" lvl="0" indent="0" algn="ctr" defTabSz="121917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vNIC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a:extLst>
              <a:ext uri="{FF2B5EF4-FFF2-40B4-BE49-F238E27FC236}">
                <a16:creationId xmlns:a16="http://schemas.microsoft.com/office/drawing/2014/main" id="{7883B6A0-02EB-AEC4-E805-F3A7A4928485}"/>
              </a:ext>
            </a:extLst>
          </p:cNvPr>
          <p:cNvSpPr/>
          <p:nvPr/>
        </p:nvSpPr>
        <p:spPr>
          <a:xfrm>
            <a:off x="3632200" y="2400300"/>
            <a:ext cx="1524000" cy="1016000"/>
          </a:xfrm>
          <a:prstGeom prst="roundRect">
            <a:avLst>
              <a:gd name="adj" fmla="val 7500"/>
            </a:avLst>
          </a:prstGeom>
          <a:solidFill>
            <a:srgbClr val="21262D"/>
          </a:solidFill>
          <a:ln w="19050">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a:extLst>
              <a:ext uri="{FF2B5EF4-FFF2-40B4-BE49-F238E27FC236}">
                <a16:creationId xmlns:a16="http://schemas.microsoft.com/office/drawing/2014/main" id="{4361E65C-2D4E-66CA-6D8A-CDB956DB1AA6}"/>
              </a:ext>
            </a:extLst>
          </p:cNvPr>
          <p:cNvSpPr/>
          <p:nvPr/>
        </p:nvSpPr>
        <p:spPr>
          <a:xfrm>
            <a:off x="3642868" y="2501900"/>
            <a:ext cx="1502664"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VM 2</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a:extLst>
              <a:ext uri="{FF2B5EF4-FFF2-40B4-BE49-F238E27FC236}">
                <a16:creationId xmlns:a16="http://schemas.microsoft.com/office/drawing/2014/main" id="{7FB64929-40CB-7001-4819-6505C5526F62}"/>
              </a:ext>
            </a:extLst>
          </p:cNvPr>
          <p:cNvSpPr/>
          <p:nvPr/>
        </p:nvSpPr>
        <p:spPr>
          <a:xfrm>
            <a:off x="3642868" y="2705101"/>
            <a:ext cx="1502664"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200"/>
              </a:spcBef>
              <a:spcAft>
                <a:spcPts val="200"/>
              </a:spcAft>
              <a:buClrTx/>
              <a:buSzTx/>
              <a:buFontTx/>
              <a:buNone/>
              <a:tabLst/>
              <a:defRPr/>
            </a:pPr>
            <a:r>
              <a:rPr kumimoji="0" lang="en-US" sz="9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Guest Memory</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a:extLst>
              <a:ext uri="{FF2B5EF4-FFF2-40B4-BE49-F238E27FC236}">
                <a16:creationId xmlns:a16="http://schemas.microsoft.com/office/drawing/2014/main" id="{BD48C8E1-28C9-B624-1D30-275E06F490C9}"/>
              </a:ext>
            </a:extLst>
          </p:cNvPr>
          <p:cNvSpPr/>
          <p:nvPr/>
        </p:nvSpPr>
        <p:spPr>
          <a:xfrm>
            <a:off x="4076700" y="2915840"/>
            <a:ext cx="635000" cy="203200"/>
          </a:xfrm>
          <a:prstGeom prst="roundRect">
            <a:avLst>
              <a:gd name="adj" fmla="val 18750"/>
            </a:avLst>
          </a:prstGeom>
          <a:solidFill>
            <a:srgbClr val="FF6B6B"/>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a:extLst>
              <a:ext uri="{FF2B5EF4-FFF2-40B4-BE49-F238E27FC236}">
                <a16:creationId xmlns:a16="http://schemas.microsoft.com/office/drawing/2014/main" id="{3BCA8733-3213-A577-7F1B-52F1CF581F41}"/>
              </a:ext>
            </a:extLst>
          </p:cNvPr>
          <p:cNvSpPr/>
          <p:nvPr/>
        </p:nvSpPr>
        <p:spPr>
          <a:xfrm>
            <a:off x="4070351" y="2915840"/>
            <a:ext cx="647700" cy="203200"/>
          </a:xfrm>
          <a:prstGeom prst="rect">
            <a:avLst/>
          </a:prstGeom>
          <a:noFill/>
          <a:ln/>
        </p:spPr>
        <p:txBody>
          <a:bodyPr wrap="square" lIns="0" tIns="0" rIns="0" bIns="0" rtlCol="0" anchor="t"/>
          <a:lstStyle/>
          <a:p>
            <a:pPr marL="0" marR="0" lvl="0" indent="0" algn="ctr" defTabSz="121917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vNIC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a:extLst>
              <a:ext uri="{FF2B5EF4-FFF2-40B4-BE49-F238E27FC236}">
                <a16:creationId xmlns:a16="http://schemas.microsoft.com/office/drawing/2014/main" id="{A62AE025-B808-5E51-20D9-5A77DAC896FB}"/>
              </a:ext>
            </a:extLst>
          </p:cNvPr>
          <p:cNvSpPr/>
          <p:nvPr/>
        </p:nvSpPr>
        <p:spPr>
          <a:xfrm>
            <a:off x="1651000" y="3797300"/>
            <a:ext cx="3175000" cy="762000"/>
          </a:xfrm>
          <a:prstGeom prst="roundRect">
            <a:avLst>
              <a:gd name="adj" fmla="val 13333"/>
            </a:avLst>
          </a:prstGeom>
          <a:solidFill>
            <a:srgbClr val="0D1117"/>
          </a:solidFill>
          <a:ln w="19050">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a:extLst>
              <a:ext uri="{FF2B5EF4-FFF2-40B4-BE49-F238E27FC236}">
                <a16:creationId xmlns:a16="http://schemas.microsoft.com/office/drawing/2014/main" id="{8761178C-FC0E-62DB-F446-E8F421B11277}"/>
              </a:ext>
            </a:extLst>
          </p:cNvPr>
          <p:cNvSpPr/>
          <p:nvPr/>
        </p:nvSpPr>
        <p:spPr>
          <a:xfrm>
            <a:off x="1645159" y="3898900"/>
            <a:ext cx="3186684" cy="177800"/>
          </a:xfrm>
          <a:prstGeom prst="rect">
            <a:avLst/>
          </a:prstGeom>
          <a:noFill/>
          <a:ln/>
        </p:spPr>
        <p:txBody>
          <a:bodyPr wrap="square" lIns="0" tIns="0" rIns="0" bIns="0" rtlCol="0" anchor="t"/>
          <a:lstStyle/>
          <a:p>
            <a:pPr marL="0" marR="0" lvl="0" indent="0" algn="ctr" defTabSz="1219170" rtl="0" eaLnBrk="1" fontAlgn="auto" latinLnBrk="0" hangingPunct="1">
              <a:lnSpc>
                <a:spcPts val="14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vSwitch + VFP</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a:extLst>
              <a:ext uri="{FF2B5EF4-FFF2-40B4-BE49-F238E27FC236}">
                <a16:creationId xmlns:a16="http://schemas.microsoft.com/office/drawing/2014/main" id="{01505E00-7C8A-74B2-1421-5E28A5581676}"/>
              </a:ext>
            </a:extLst>
          </p:cNvPr>
          <p:cNvSpPr/>
          <p:nvPr/>
        </p:nvSpPr>
        <p:spPr>
          <a:xfrm>
            <a:off x="1645159" y="4147821"/>
            <a:ext cx="3186684"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200"/>
              </a:spcBef>
              <a:spcAft>
                <a:spcPts val="200"/>
              </a:spcAft>
              <a:buClrTx/>
              <a:buSzTx/>
              <a:buFontTx/>
              <a:buNone/>
              <a:tabLst/>
              <a:defRPr/>
            </a:pPr>
            <a:r>
              <a:rPr kumimoji="0" lang="en-US" sz="9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MAC Learning • Policy • Memory Copy</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Image 0" descr="/tmp/rasterized-gradient-6736af00.png">
            <a:extLst>
              <a:ext uri="{FF2B5EF4-FFF2-40B4-BE49-F238E27FC236}">
                <a16:creationId xmlns:a16="http://schemas.microsoft.com/office/drawing/2014/main" id="{C4277870-F4B8-F4FA-486E-16A165ECAD11}"/>
              </a:ext>
            </a:extLst>
          </p:cNvPr>
          <p:cNvPicPr>
            <a:picLocks noChangeAspect="1"/>
          </p:cNvPicPr>
          <p:nvPr/>
        </p:nvPicPr>
        <p:blipFill>
          <a:blip r:embed="rId3"/>
          <a:stretch>
            <a:fillRect/>
          </a:stretch>
        </p:blipFill>
        <p:spPr>
          <a:xfrm>
            <a:off x="1968500" y="3416300"/>
            <a:ext cx="25400" cy="381000"/>
          </a:xfrm>
          <a:prstGeom prst="rect">
            <a:avLst/>
          </a:prstGeom>
        </p:spPr>
      </p:pic>
      <p:pic>
        <p:nvPicPr>
          <p:cNvPr id="19" name="Image 1" descr="/tmp/rasterized-gradient-04f3eaf4.png">
            <a:extLst>
              <a:ext uri="{FF2B5EF4-FFF2-40B4-BE49-F238E27FC236}">
                <a16:creationId xmlns:a16="http://schemas.microsoft.com/office/drawing/2014/main" id="{F13D298C-E87F-BC46-5E6E-242AB60D3253}"/>
              </a:ext>
            </a:extLst>
          </p:cNvPr>
          <p:cNvPicPr>
            <a:picLocks noChangeAspect="1"/>
          </p:cNvPicPr>
          <p:nvPr/>
        </p:nvPicPr>
        <p:blipFill>
          <a:blip r:embed="rId4"/>
          <a:stretch>
            <a:fillRect/>
          </a:stretch>
        </p:blipFill>
        <p:spPr>
          <a:xfrm>
            <a:off x="4432300" y="3416300"/>
            <a:ext cx="25400" cy="381000"/>
          </a:xfrm>
          <a:prstGeom prst="rect">
            <a:avLst/>
          </a:prstGeom>
        </p:spPr>
      </p:pic>
      <p:pic>
        <p:nvPicPr>
          <p:cNvPr id="20" name="Image 2" descr="/tmp/rasterized-gradient-31e37584.png">
            <a:extLst>
              <a:ext uri="{FF2B5EF4-FFF2-40B4-BE49-F238E27FC236}">
                <a16:creationId xmlns:a16="http://schemas.microsoft.com/office/drawing/2014/main" id="{1DDD82CF-C5B7-94A7-A534-E93A080B7564}"/>
              </a:ext>
            </a:extLst>
          </p:cNvPr>
          <p:cNvPicPr>
            <a:picLocks noChangeAspect="1"/>
          </p:cNvPicPr>
          <p:nvPr/>
        </p:nvPicPr>
        <p:blipFill>
          <a:blip r:embed="rId5"/>
          <a:stretch>
            <a:fillRect/>
          </a:stretch>
        </p:blipFill>
        <p:spPr>
          <a:xfrm>
            <a:off x="2286000" y="4114800"/>
            <a:ext cx="1905000" cy="25400"/>
          </a:xfrm>
          <a:prstGeom prst="rect">
            <a:avLst/>
          </a:prstGeom>
        </p:spPr>
      </p:pic>
      <p:sp>
        <p:nvSpPr>
          <p:cNvPr id="21" name="Text 16">
            <a:extLst>
              <a:ext uri="{FF2B5EF4-FFF2-40B4-BE49-F238E27FC236}">
                <a16:creationId xmlns:a16="http://schemas.microsoft.com/office/drawing/2014/main" id="{21552CB6-421C-EE84-36EE-091E0AD33751}"/>
              </a:ext>
            </a:extLst>
          </p:cNvPr>
          <p:cNvSpPr/>
          <p:nvPr/>
        </p:nvSpPr>
        <p:spPr>
          <a:xfrm>
            <a:off x="3086394" y="4349989"/>
            <a:ext cx="253412" cy="142081"/>
          </a:xfrm>
          <a:prstGeom prst="rect">
            <a:avLst/>
          </a:prstGeom>
          <a:noFill/>
          <a:ln/>
        </p:spPr>
        <p:txBody>
          <a:bodyPr wrap="square" lIns="0" tIns="0" rIns="0" bIns="0" rtlCol="0" anchor="t"/>
          <a:lstStyle/>
          <a:p>
            <a:pPr marL="0" marR="0" lvl="0" indent="0" algn="l" defTabSz="1219170" rtl="0" eaLnBrk="1" fontAlgn="auto" latinLnBrk="0" hangingPunct="1">
              <a:lnSpc>
                <a:spcPts val="112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direct</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17">
            <a:extLst>
              <a:ext uri="{FF2B5EF4-FFF2-40B4-BE49-F238E27FC236}">
                <a16:creationId xmlns:a16="http://schemas.microsoft.com/office/drawing/2014/main" id="{5EFC2F41-4014-44CD-4CA8-EB0AE2860930}"/>
              </a:ext>
            </a:extLst>
          </p:cNvPr>
          <p:cNvSpPr/>
          <p:nvPr/>
        </p:nvSpPr>
        <p:spPr>
          <a:xfrm>
            <a:off x="2413000" y="4940300"/>
            <a:ext cx="1651000" cy="508000"/>
          </a:xfrm>
          <a:prstGeom prst="roundRect">
            <a:avLst>
              <a:gd name="adj" fmla="val 15000"/>
            </a:avLst>
          </a:prstGeom>
          <a:solidFill>
            <a:srgbClr val="21262D"/>
          </a:solidFill>
          <a:ln w="9525">
            <a:solidFill>
              <a:srgbClr val="30363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18">
            <a:extLst>
              <a:ext uri="{FF2B5EF4-FFF2-40B4-BE49-F238E27FC236}">
                <a16:creationId xmlns:a16="http://schemas.microsoft.com/office/drawing/2014/main" id="{D34BE51C-895D-2713-7924-9BD85D3B00AE}"/>
              </a:ext>
            </a:extLst>
          </p:cNvPr>
          <p:cNvSpPr/>
          <p:nvPr/>
        </p:nvSpPr>
        <p:spPr>
          <a:xfrm>
            <a:off x="2409444" y="5029201"/>
            <a:ext cx="1658112" cy="159940"/>
          </a:xfrm>
          <a:prstGeom prst="rect">
            <a:avLst/>
          </a:prstGeom>
          <a:noFill/>
          <a:ln/>
        </p:spPr>
        <p:txBody>
          <a:bodyPr wrap="square" lIns="0" tIns="0" rIns="0" bIns="0" rtlCol="0" anchor="t"/>
          <a:lstStyle/>
          <a:p>
            <a:pPr marL="0" marR="0" lvl="0" indent="0" algn="ctr" defTabSz="1219170" rtl="0" eaLnBrk="1" fontAlgn="auto" latinLnBrk="0" hangingPunct="1">
              <a:lnSpc>
                <a:spcPts val="126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Physical NIC</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19">
            <a:extLst>
              <a:ext uri="{FF2B5EF4-FFF2-40B4-BE49-F238E27FC236}">
                <a16:creationId xmlns:a16="http://schemas.microsoft.com/office/drawing/2014/main" id="{DEDD3C81-5511-AE1A-6159-027D93A5C642}"/>
              </a:ext>
            </a:extLst>
          </p:cNvPr>
          <p:cNvSpPr/>
          <p:nvPr/>
        </p:nvSpPr>
        <p:spPr>
          <a:xfrm>
            <a:off x="2409444" y="5189141"/>
            <a:ext cx="1658112" cy="142081"/>
          </a:xfrm>
          <a:prstGeom prst="rect">
            <a:avLst/>
          </a:prstGeom>
          <a:noFill/>
          <a:ln/>
        </p:spPr>
        <p:txBody>
          <a:bodyPr wrap="square" lIns="0" tIns="0" rIns="0" bIns="0" rtlCol="0" anchor="t"/>
          <a:lstStyle/>
          <a:p>
            <a:pPr marL="0" marR="0" lvl="0" indent="0" algn="ctr" defTabSz="1219170" rtl="0" eaLnBrk="1" fontAlgn="auto" latinLnBrk="0" hangingPunct="1">
              <a:lnSpc>
                <a:spcPts val="112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NOT USED</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0">
            <a:extLst>
              <a:ext uri="{FF2B5EF4-FFF2-40B4-BE49-F238E27FC236}">
                <a16:creationId xmlns:a16="http://schemas.microsoft.com/office/drawing/2014/main" id="{3ED90DB9-2E17-F88E-78B3-009086FBE667}"/>
              </a:ext>
            </a:extLst>
          </p:cNvPr>
          <p:cNvSpPr/>
          <p:nvPr/>
        </p:nvSpPr>
        <p:spPr>
          <a:xfrm>
            <a:off x="6273800" y="998737"/>
            <a:ext cx="5410200" cy="1383705"/>
          </a:xfrm>
          <a:prstGeom prst="roundRect">
            <a:avLst>
              <a:gd name="adj" fmla="val 7343"/>
            </a:avLst>
          </a:prstGeom>
          <a:solidFill>
            <a:srgbClr val="161B22"/>
          </a:solidFill>
          <a:ln w="9525">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1">
            <a:extLst>
              <a:ext uri="{FF2B5EF4-FFF2-40B4-BE49-F238E27FC236}">
                <a16:creationId xmlns:a16="http://schemas.microsoft.com/office/drawing/2014/main" id="{05A12844-5E26-83F5-D41B-3B9EE5FA2A79}"/>
              </a:ext>
            </a:extLst>
          </p:cNvPr>
          <p:cNvSpPr/>
          <p:nvPr/>
        </p:nvSpPr>
        <p:spPr>
          <a:xfrm>
            <a:off x="6464300" y="1189236"/>
            <a:ext cx="5129784"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WHEN VMs SHARE A HOST</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 22">
            <a:extLst>
              <a:ext uri="{FF2B5EF4-FFF2-40B4-BE49-F238E27FC236}">
                <a16:creationId xmlns:a16="http://schemas.microsoft.com/office/drawing/2014/main" id="{18BC09FD-F189-5B82-071B-CA8125154DA0}"/>
              </a:ext>
            </a:extLst>
          </p:cNvPr>
          <p:cNvSpPr/>
          <p:nvPr/>
        </p:nvSpPr>
        <p:spPr>
          <a:xfrm>
            <a:off x="6464300" y="1460898"/>
            <a:ext cx="5129784" cy="731044"/>
          </a:xfrm>
          <a:prstGeom prst="rect">
            <a:avLst/>
          </a:prstGeom>
          <a:noFill/>
          <a:ln/>
        </p:spPr>
        <p:txBody>
          <a:bodyPr wrap="square" lIns="0" tIns="0" rIns="0" bIns="0" rtlCol="0" anchor="t"/>
          <a:lstStyle/>
          <a:p>
            <a:pPr marL="0" marR="0" lvl="0" indent="0" algn="l" defTabSz="1219170" rtl="0" eaLnBrk="1" fontAlgn="auto" latinLnBrk="0" hangingPunct="1">
              <a:lnSpc>
                <a:spcPts val="192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The Hyper-V vSwitch knows both VMs are local. It reads the destination MAC, finds the target vNIC in its table, and </a:t>
            </a:r>
            <a:r>
              <a:rPr kumimoji="0" lang="en-US" sz="1200" b="1"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copies the packet directly to the destination VM's memory</a:t>
            </a:r>
            <a:r>
              <a:rPr kumimoji="0" lang="en-US" sz="12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3">
            <a:extLst>
              <a:ext uri="{FF2B5EF4-FFF2-40B4-BE49-F238E27FC236}">
                <a16:creationId xmlns:a16="http://schemas.microsoft.com/office/drawing/2014/main" id="{64B6D0EC-E16B-98C2-D769-ACC3551C758C}"/>
              </a:ext>
            </a:extLst>
          </p:cNvPr>
          <p:cNvSpPr/>
          <p:nvPr/>
        </p:nvSpPr>
        <p:spPr>
          <a:xfrm>
            <a:off x="6273800" y="2534840"/>
            <a:ext cx="5410200" cy="2202061"/>
          </a:xfrm>
          <a:prstGeom prst="roundRect">
            <a:avLst>
              <a:gd name="adj" fmla="val 4614"/>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4">
            <a:extLst>
              <a:ext uri="{FF2B5EF4-FFF2-40B4-BE49-F238E27FC236}">
                <a16:creationId xmlns:a16="http://schemas.microsoft.com/office/drawing/2014/main" id="{FE94DA9E-26D6-02E8-77E0-C0ABC9CC8E86}"/>
              </a:ext>
            </a:extLst>
          </p:cNvPr>
          <p:cNvSpPr/>
          <p:nvPr/>
        </p:nvSpPr>
        <p:spPr>
          <a:xfrm>
            <a:off x="6451601" y="2712640"/>
            <a:ext cx="5155692"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NO PHYSICAL NETWORK TRAVERSAL</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 25">
            <a:extLst>
              <a:ext uri="{FF2B5EF4-FFF2-40B4-BE49-F238E27FC236}">
                <a16:creationId xmlns:a16="http://schemas.microsoft.com/office/drawing/2014/main" id="{FAA7074A-C750-8F6E-DAC9-836606636DEC}"/>
              </a:ext>
            </a:extLst>
          </p:cNvPr>
          <p:cNvSpPr/>
          <p:nvPr/>
        </p:nvSpPr>
        <p:spPr>
          <a:xfrm>
            <a:off x="6451600" y="2984301"/>
            <a:ext cx="5054600" cy="1574800"/>
          </a:xfrm>
          <a:prstGeom prst="rect">
            <a:avLst/>
          </a:prstGeom>
          <a:noFill/>
          <a:ln/>
        </p:spPr>
        <p:txBody>
          <a:bodyPr wrap="square" lIns="101600" tIns="0" rIns="0" bIns="0" rtlCol="0" anchor="t"/>
          <a:lstStyle/>
          <a:p>
            <a:pPr marL="101597" marR="0" lvl="0" indent="-101597" algn="l" defTabSz="1219170" rtl="0" eaLnBrk="1" fontAlgn="auto" latinLnBrk="0" hangingPunct="1">
              <a:lnSpc>
                <a:spcPts val="28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No encapsulation needed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1597" marR="0" lvl="0" indent="-101597" algn="l" defTabSz="1219170" rtl="0" eaLnBrk="1" fontAlgn="auto" latinLnBrk="0" hangingPunct="1">
              <a:lnSpc>
                <a:spcPts val="28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No VXLAN overhead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1597" marR="0" lvl="0" indent="-101597" algn="l" defTabSz="1219170" rtl="0" eaLnBrk="1" fontAlgn="auto" latinLnBrk="0" hangingPunct="1">
              <a:lnSpc>
                <a:spcPts val="28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No physical NIC involvement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1597" marR="0" lvl="0" indent="-101597" algn="l" defTabSz="1219170" rtl="0" eaLnBrk="1" fontAlgn="auto" latinLnBrk="0" hangingPunct="1">
              <a:lnSpc>
                <a:spcPts val="28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srgbClr val="C9D1D9"/>
                </a:solidFill>
                <a:effectLst/>
                <a:uLnTx/>
                <a:uFillTx/>
                <a:latin typeface="Arial" pitchFamily="34" charset="0"/>
                <a:ea typeface="Arial" pitchFamily="34" charset="-122"/>
                <a:cs typeface="Arial" pitchFamily="34" charset="-120"/>
              </a:rPr>
              <a:t>Sub-microsecond latency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 26">
            <a:extLst>
              <a:ext uri="{FF2B5EF4-FFF2-40B4-BE49-F238E27FC236}">
                <a16:creationId xmlns:a16="http://schemas.microsoft.com/office/drawing/2014/main" id="{01A2877C-D486-F5D7-0672-EF283A33A4D2}"/>
              </a:ext>
            </a:extLst>
          </p:cNvPr>
          <p:cNvSpPr/>
          <p:nvPr/>
        </p:nvSpPr>
        <p:spPr>
          <a:xfrm>
            <a:off x="6273800" y="4889302"/>
            <a:ext cx="5410200" cy="1005681"/>
          </a:xfrm>
          <a:prstGeom prst="rect">
            <a:avLst/>
          </a:prstGeom>
          <a:solidFill>
            <a:srgbClr val="FF6B6B">
              <a:alpha val="10000"/>
            </a:srgbClr>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Shape 27">
            <a:extLst>
              <a:ext uri="{FF2B5EF4-FFF2-40B4-BE49-F238E27FC236}">
                <a16:creationId xmlns:a16="http://schemas.microsoft.com/office/drawing/2014/main" id="{0C2ED2F4-BD07-3BF8-9288-8EAE422E3AA8}"/>
              </a:ext>
            </a:extLst>
          </p:cNvPr>
          <p:cNvSpPr/>
          <p:nvPr/>
        </p:nvSpPr>
        <p:spPr>
          <a:xfrm>
            <a:off x="6292851" y="4889302"/>
            <a:ext cx="0" cy="1005681"/>
          </a:xfrm>
          <a:prstGeom prst="line">
            <a:avLst/>
          </a:prstGeom>
          <a:noFill/>
          <a:ln w="28575">
            <a:solidFill>
              <a:srgbClr val="FF6B6B"/>
            </a:solidFill>
            <a:prstDash val="solid"/>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NL"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 28">
            <a:extLst>
              <a:ext uri="{FF2B5EF4-FFF2-40B4-BE49-F238E27FC236}">
                <a16:creationId xmlns:a16="http://schemas.microsoft.com/office/drawing/2014/main" id="{F91B251A-6331-A1ED-4CE2-75928B3231A3}"/>
              </a:ext>
            </a:extLst>
          </p:cNvPr>
          <p:cNvSpPr/>
          <p:nvPr/>
        </p:nvSpPr>
        <p:spPr>
          <a:xfrm>
            <a:off x="6464301" y="5041702"/>
            <a:ext cx="5168647" cy="446881"/>
          </a:xfrm>
          <a:prstGeom prst="rect">
            <a:avLst/>
          </a:prstGeom>
          <a:noFill/>
          <a:ln/>
        </p:spPr>
        <p:txBody>
          <a:bodyPr wrap="square" lIns="0" tIns="0" rIns="0" bIns="0" rtlCol="0" anchor="t"/>
          <a:lstStyle/>
          <a:p>
            <a:pPr marL="0" marR="0" lvl="0" indent="0" algn="l" defTabSz="1219170" rtl="0" eaLnBrk="1" fontAlgn="auto" latinLnBrk="0" hangingPunct="1">
              <a:lnSpc>
                <a:spcPts val="176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Cross-host and external flows</a:t>
            </a:r>
            <a:r>
              <a:rPr kumimoji="0" lang="en-US" sz="11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 leverage encapsulation; </a:t>
            </a: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same-host flows are direct via the vSwitch</a:t>
            </a:r>
            <a:r>
              <a:rPr kumimoji="0" lang="en-US" sz="11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 29">
            <a:extLst>
              <a:ext uri="{FF2B5EF4-FFF2-40B4-BE49-F238E27FC236}">
                <a16:creationId xmlns:a16="http://schemas.microsoft.com/office/drawing/2014/main" id="{74325088-B580-0327-AA7E-58BA4F09B83B}"/>
              </a:ext>
            </a:extLst>
          </p:cNvPr>
          <p:cNvSpPr/>
          <p:nvPr/>
        </p:nvSpPr>
        <p:spPr>
          <a:xfrm>
            <a:off x="6464301" y="5564783"/>
            <a:ext cx="5168647" cy="177800"/>
          </a:xfrm>
          <a:prstGeom prst="rect">
            <a:avLst/>
          </a:prstGeom>
          <a:noFill/>
          <a:ln/>
        </p:spPr>
        <p:txBody>
          <a:bodyPr wrap="square" lIns="0" tIns="0" rIns="0" bIns="0" rtlCol="0" anchor="t"/>
          <a:lstStyle/>
          <a:p>
            <a:pPr marL="0" marR="0" lvl="0" indent="0" algn="l" defTabSz="1219170" rtl="0" eaLnBrk="1" fontAlgn="auto" latinLnBrk="0" hangingPunct="1">
              <a:lnSpc>
                <a:spcPts val="14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 Azure Local SDN Documentation</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 30">
            <a:extLst>
              <a:ext uri="{FF2B5EF4-FFF2-40B4-BE49-F238E27FC236}">
                <a16:creationId xmlns:a16="http://schemas.microsoft.com/office/drawing/2014/main" id="{BBE43D4D-1AAA-9C15-0AC4-F12B140870E1}"/>
              </a:ext>
            </a:extLst>
          </p:cNvPr>
          <p:cNvSpPr/>
          <p:nvPr/>
        </p:nvSpPr>
        <p:spPr>
          <a:xfrm>
            <a:off x="6273801" y="6098184"/>
            <a:ext cx="5518404" cy="446881"/>
          </a:xfrm>
          <a:prstGeom prst="rect">
            <a:avLst/>
          </a:prstGeom>
          <a:noFill/>
          <a:ln/>
        </p:spPr>
        <p:txBody>
          <a:bodyPr wrap="square" lIns="0" tIns="0" rIns="0" bIns="0" rtlCol="0" anchor="t"/>
          <a:lstStyle/>
          <a:p>
            <a:pPr marL="0" marR="0" lvl="0" indent="0" algn="l" defTabSz="1219170" rtl="0" eaLnBrk="1" fontAlgn="auto" latinLnBrk="0" hangingPunct="1">
              <a:lnSpc>
                <a:spcPts val="176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VFP still enforces ACLs, QoS, and monitoring… But the packet never leaves host memory. This is why VM placement can affect network performance.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00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a:extLst>
            <a:ext uri="{FF2B5EF4-FFF2-40B4-BE49-F238E27FC236}">
              <a16:creationId xmlns:a16="http://schemas.microsoft.com/office/drawing/2014/main" id="{3DDDCA32-A456-8A51-CCDA-F96B5FE0883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6274E19-4E31-DFC2-9002-7A66B9947307}"/>
              </a:ext>
            </a:extLst>
          </p:cNvPr>
          <p:cNvSpPr/>
          <p:nvPr/>
        </p:nvSpPr>
        <p:spPr>
          <a:xfrm>
            <a:off x="508001" y="304800"/>
            <a:ext cx="6671311" cy="355600"/>
          </a:xfrm>
          <a:prstGeom prst="rect">
            <a:avLst/>
          </a:prstGeom>
          <a:noFill/>
          <a:ln/>
        </p:spPr>
        <p:txBody>
          <a:bodyPr wrap="square" lIns="0" tIns="0" rIns="0" bIns="0" rtlCol="0" anchor="t"/>
          <a:lstStyle/>
          <a:p>
            <a:pPr marL="0" marR="0" lvl="0" indent="0" algn="l" defTabSz="121917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What This Means for Your Architecture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a:extLst>
              <a:ext uri="{FF2B5EF4-FFF2-40B4-BE49-F238E27FC236}">
                <a16:creationId xmlns:a16="http://schemas.microsoft.com/office/drawing/2014/main" id="{9C7D010A-C263-A26F-2583-8CE2037C9716}"/>
              </a:ext>
            </a:extLst>
          </p:cNvPr>
          <p:cNvSpPr/>
          <p:nvPr/>
        </p:nvSpPr>
        <p:spPr>
          <a:xfrm>
            <a:off x="508000" y="1102916"/>
            <a:ext cx="5486400" cy="3385344"/>
          </a:xfrm>
          <a:prstGeom prst="roundRect">
            <a:avLst>
              <a:gd name="adj" fmla="val 3001"/>
            </a:avLst>
          </a:prstGeom>
          <a:solidFill>
            <a:srgbClr val="161B22"/>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42BC0AFD-C37F-A3A0-B7D4-139B1601911A}"/>
              </a:ext>
            </a:extLst>
          </p:cNvPr>
          <p:cNvSpPr/>
          <p:nvPr/>
        </p:nvSpPr>
        <p:spPr>
          <a:xfrm>
            <a:off x="685800" y="1280716"/>
            <a:ext cx="523341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1000"/>
              </a:spcAft>
              <a:buClrTx/>
              <a:buSzTx/>
              <a:buFontTx/>
              <a:buNone/>
              <a:tabLst/>
              <a:defRPr/>
            </a:pPr>
            <a:r>
              <a:rPr kumimoji="0" lang="en-US" sz="1100" b="1" i="0" u="none" strike="noStrike" kern="1200" cap="none" spc="0" normalizeH="0" baseline="0" noProof="0" dirty="0">
                <a:ln>
                  <a:noFill/>
                </a:ln>
                <a:solidFill>
                  <a:srgbClr val="00D4FF"/>
                </a:solidFill>
                <a:effectLst/>
                <a:uLnTx/>
                <a:uFillTx/>
                <a:latin typeface="Arial" pitchFamily="34" charset="0"/>
                <a:ea typeface="Arial" pitchFamily="34" charset="-122"/>
                <a:cs typeface="Arial" pitchFamily="34" charset="-120"/>
              </a:rPr>
              <a:t>BECAUSE PACKETS GO DIRECT...</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99591CC6-E1AB-FCF4-46EA-207FABD33FF1}"/>
              </a:ext>
            </a:extLst>
          </p:cNvPr>
          <p:cNvSpPr/>
          <p:nvPr/>
        </p:nvSpPr>
        <p:spPr>
          <a:xfrm>
            <a:off x="685800" y="1603177"/>
            <a:ext cx="5130800" cy="690761"/>
          </a:xfrm>
          <a:prstGeom prst="roundRect">
            <a:avLst>
              <a:gd name="adj" fmla="val 11031"/>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1765D27D-F2DF-DA8B-E298-8E7B0212F877}"/>
              </a:ext>
            </a:extLst>
          </p:cNvPr>
          <p:cNvSpPr/>
          <p:nvPr/>
        </p:nvSpPr>
        <p:spPr>
          <a:xfrm>
            <a:off x="812800" y="1730176"/>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Subnets ≠ Isolation</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8C21E8D2-E475-FE85-8BEC-D136A99A8065}"/>
              </a:ext>
            </a:extLst>
          </p:cNvPr>
          <p:cNvSpPr/>
          <p:nvPr/>
        </p:nvSpPr>
        <p:spPr>
          <a:xfrm>
            <a:off x="812800" y="1976438"/>
            <a:ext cx="4974336" cy="1905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Different subnets in the same VNet route directly. Subnets don't segment—NSGs do.</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19B45ED1-1A8F-585E-B12F-58A9C237F8A4}"/>
              </a:ext>
            </a:extLst>
          </p:cNvPr>
          <p:cNvSpPr/>
          <p:nvPr/>
        </p:nvSpPr>
        <p:spPr>
          <a:xfrm>
            <a:off x="685800" y="2420938"/>
            <a:ext cx="5130800" cy="881261"/>
          </a:xfrm>
          <a:prstGeom prst="roundRect">
            <a:avLst>
              <a:gd name="adj" fmla="val 8647"/>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a:extLst>
              <a:ext uri="{FF2B5EF4-FFF2-40B4-BE49-F238E27FC236}">
                <a16:creationId xmlns:a16="http://schemas.microsoft.com/office/drawing/2014/main" id="{E0F25624-9998-4D8E-A718-2F660BB5DFCF}"/>
              </a:ext>
            </a:extLst>
          </p:cNvPr>
          <p:cNvSpPr/>
          <p:nvPr/>
        </p:nvSpPr>
        <p:spPr>
          <a:xfrm>
            <a:off x="812800" y="2547938"/>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No Default Gateway Hop</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a:extLst>
              <a:ext uri="{FF2B5EF4-FFF2-40B4-BE49-F238E27FC236}">
                <a16:creationId xmlns:a16="http://schemas.microsoft.com/office/drawing/2014/main" id="{1729F4E9-3FDA-C31C-AF79-277A7A1810E7}"/>
              </a:ext>
            </a:extLst>
          </p:cNvPr>
          <p:cNvSpPr/>
          <p:nvPr/>
        </p:nvSpPr>
        <p:spPr>
          <a:xfrm>
            <a:off x="812800" y="2794199"/>
            <a:ext cx="4974336" cy="3810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The default gateway doesn't process traffic—it's a fiction for your OS. UDRs override direct routing.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a:extLst>
              <a:ext uri="{FF2B5EF4-FFF2-40B4-BE49-F238E27FC236}">
                <a16:creationId xmlns:a16="http://schemas.microsoft.com/office/drawing/2014/main" id="{40A82B1B-3D41-84DE-34B2-787999CF7D0C}"/>
              </a:ext>
            </a:extLst>
          </p:cNvPr>
          <p:cNvSpPr/>
          <p:nvPr/>
        </p:nvSpPr>
        <p:spPr>
          <a:xfrm>
            <a:off x="685800" y="3429199"/>
            <a:ext cx="5130800" cy="881261"/>
          </a:xfrm>
          <a:prstGeom prst="roundRect">
            <a:avLst>
              <a:gd name="adj" fmla="val 8647"/>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a:extLst>
              <a:ext uri="{FF2B5EF4-FFF2-40B4-BE49-F238E27FC236}">
                <a16:creationId xmlns:a16="http://schemas.microsoft.com/office/drawing/2014/main" id="{962EBADC-A59F-D091-1672-A7E64BC3862C}"/>
              </a:ext>
            </a:extLst>
          </p:cNvPr>
          <p:cNvSpPr/>
          <p:nvPr/>
        </p:nvSpPr>
        <p:spPr>
          <a:xfrm>
            <a:off x="812800" y="3556199"/>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VNet Peering = Merged 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a:extLst>
              <a:ext uri="{FF2B5EF4-FFF2-40B4-BE49-F238E27FC236}">
                <a16:creationId xmlns:a16="http://schemas.microsoft.com/office/drawing/2014/main" id="{5AB6D84D-8DDD-9352-984E-AB569FC45394}"/>
              </a:ext>
            </a:extLst>
          </p:cNvPr>
          <p:cNvSpPr/>
          <p:nvPr/>
        </p:nvSpPr>
        <p:spPr>
          <a:xfrm>
            <a:off x="812800" y="3802460"/>
            <a:ext cx="4974336" cy="3810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When you peer VNets, no cable is laid. The fabric just expands which NICs can reach each other directly.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a:extLst>
              <a:ext uri="{FF2B5EF4-FFF2-40B4-BE49-F238E27FC236}">
                <a16:creationId xmlns:a16="http://schemas.microsoft.com/office/drawing/2014/main" id="{27273A72-59B8-896C-E560-F33809AC9648}"/>
              </a:ext>
            </a:extLst>
          </p:cNvPr>
          <p:cNvSpPr/>
          <p:nvPr/>
        </p:nvSpPr>
        <p:spPr>
          <a:xfrm>
            <a:off x="6197600" y="1007666"/>
            <a:ext cx="5486400" cy="3575844"/>
          </a:xfrm>
          <a:prstGeom prst="roundRect">
            <a:avLst>
              <a:gd name="adj" fmla="val 2841"/>
            </a:avLst>
          </a:prstGeom>
          <a:solidFill>
            <a:srgbClr val="161B22"/>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a:extLst>
              <a:ext uri="{FF2B5EF4-FFF2-40B4-BE49-F238E27FC236}">
                <a16:creationId xmlns:a16="http://schemas.microsoft.com/office/drawing/2014/main" id="{80B21227-7DAC-3C35-F85E-511FF3D0F45C}"/>
              </a:ext>
            </a:extLst>
          </p:cNvPr>
          <p:cNvSpPr/>
          <p:nvPr/>
        </p:nvSpPr>
        <p:spPr>
          <a:xfrm>
            <a:off x="6375400" y="1185466"/>
            <a:ext cx="523341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1000"/>
              </a:spcAft>
              <a:buClrTx/>
              <a:buSzTx/>
              <a:buFontTx/>
              <a:buNone/>
              <a:tabLst/>
              <a:defRPr/>
            </a:pPr>
            <a:r>
              <a:rPr kumimoji="0" lang="en-US" sz="1100" b="1" i="0" u="none" strike="noStrike" kern="1200" cap="none" spc="0" normalizeH="0" baseline="0" noProof="0" dirty="0">
                <a:ln>
                  <a:noFill/>
                </a:ln>
                <a:solidFill>
                  <a:srgbClr val="FF6B6B"/>
                </a:solidFill>
                <a:effectLst/>
                <a:uLnTx/>
                <a:uFillTx/>
                <a:latin typeface="Arial" pitchFamily="34" charset="0"/>
                <a:ea typeface="Arial" pitchFamily="34" charset="-122"/>
                <a:cs typeface="Arial" pitchFamily="34" charset="-120"/>
              </a:rPr>
              <a:t>YOU MUST DESIGN DIFFERENTLY...</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a:extLst>
              <a:ext uri="{FF2B5EF4-FFF2-40B4-BE49-F238E27FC236}">
                <a16:creationId xmlns:a16="http://schemas.microsoft.com/office/drawing/2014/main" id="{E9C5262D-21A2-CFA7-AF26-EF986D67C841}"/>
              </a:ext>
            </a:extLst>
          </p:cNvPr>
          <p:cNvSpPr/>
          <p:nvPr/>
        </p:nvSpPr>
        <p:spPr>
          <a:xfrm>
            <a:off x="6375400" y="1507927"/>
            <a:ext cx="5130800" cy="881261"/>
          </a:xfrm>
          <a:prstGeom prst="roundRect">
            <a:avLst>
              <a:gd name="adj" fmla="val 8647"/>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a:extLst>
              <a:ext uri="{FF2B5EF4-FFF2-40B4-BE49-F238E27FC236}">
                <a16:creationId xmlns:a16="http://schemas.microsoft.com/office/drawing/2014/main" id="{981BB204-8831-EF7E-2CE9-FC43F88B8A1E}"/>
              </a:ext>
            </a:extLst>
          </p:cNvPr>
          <p:cNvSpPr/>
          <p:nvPr/>
        </p:nvSpPr>
        <p:spPr>
          <a:xfrm>
            <a:off x="6502400" y="1634927"/>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Use Smaller VNets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6">
            <a:extLst>
              <a:ext uri="{FF2B5EF4-FFF2-40B4-BE49-F238E27FC236}">
                <a16:creationId xmlns:a16="http://schemas.microsoft.com/office/drawing/2014/main" id="{B3DE813F-FB16-D4E6-1269-833D41135B66}"/>
              </a:ext>
            </a:extLst>
          </p:cNvPr>
          <p:cNvSpPr/>
          <p:nvPr/>
        </p:nvSpPr>
        <p:spPr>
          <a:xfrm>
            <a:off x="6502400" y="1881188"/>
            <a:ext cx="4974336" cy="3810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One workload per VNet. Peer to hub. Traffic isolation via the hub firewall—not giant monolithic VNets.</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a:extLst>
              <a:ext uri="{FF2B5EF4-FFF2-40B4-BE49-F238E27FC236}">
                <a16:creationId xmlns:a16="http://schemas.microsoft.com/office/drawing/2014/main" id="{18A4E942-34B3-2BBE-D501-8C7427B32148}"/>
              </a:ext>
            </a:extLst>
          </p:cNvPr>
          <p:cNvSpPr/>
          <p:nvPr/>
        </p:nvSpPr>
        <p:spPr>
          <a:xfrm>
            <a:off x="6375400" y="2516188"/>
            <a:ext cx="5130800" cy="881261"/>
          </a:xfrm>
          <a:prstGeom prst="roundRect">
            <a:avLst>
              <a:gd name="adj" fmla="val 8647"/>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a:extLst>
              <a:ext uri="{FF2B5EF4-FFF2-40B4-BE49-F238E27FC236}">
                <a16:creationId xmlns:a16="http://schemas.microsoft.com/office/drawing/2014/main" id="{F21E6C39-E383-AE90-A277-D33357AD3D1E}"/>
              </a:ext>
            </a:extLst>
          </p:cNvPr>
          <p:cNvSpPr/>
          <p:nvPr/>
        </p:nvSpPr>
        <p:spPr>
          <a:xfrm>
            <a:off x="6502400" y="2643188"/>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Routing = Your "Cabling"</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a:extLst>
              <a:ext uri="{FF2B5EF4-FFF2-40B4-BE49-F238E27FC236}">
                <a16:creationId xmlns:a16="http://schemas.microsoft.com/office/drawing/2014/main" id="{DD4E9C89-E7BC-01A9-E204-B441F537773D}"/>
              </a:ext>
            </a:extLst>
          </p:cNvPr>
          <p:cNvSpPr/>
          <p:nvPr/>
        </p:nvSpPr>
        <p:spPr>
          <a:xfrm>
            <a:off x="6502400" y="2889448"/>
            <a:ext cx="4974336" cy="3810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On-prem cables force traffic paths. In Azure, </a:t>
            </a:r>
            <a:r>
              <a:rPr kumimoji="0" lang="en-US" sz="1000" b="1"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UDRs</a:t>
            </a: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 force traffic through your firewall—that's your security model.</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20">
            <a:extLst>
              <a:ext uri="{FF2B5EF4-FFF2-40B4-BE49-F238E27FC236}">
                <a16:creationId xmlns:a16="http://schemas.microsoft.com/office/drawing/2014/main" id="{2C7B3769-4090-2F53-323E-4FF41B444C2C}"/>
              </a:ext>
            </a:extLst>
          </p:cNvPr>
          <p:cNvSpPr/>
          <p:nvPr/>
        </p:nvSpPr>
        <p:spPr>
          <a:xfrm>
            <a:off x="6375400" y="3524448"/>
            <a:ext cx="5130800" cy="881261"/>
          </a:xfrm>
          <a:prstGeom prst="roundRect">
            <a:avLst>
              <a:gd name="adj" fmla="val 8647"/>
            </a:avLst>
          </a:prstGeom>
          <a:solidFill>
            <a:srgbClr val="21262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21">
            <a:extLst>
              <a:ext uri="{FF2B5EF4-FFF2-40B4-BE49-F238E27FC236}">
                <a16:creationId xmlns:a16="http://schemas.microsoft.com/office/drawing/2014/main" id="{9B79884A-B314-88DD-388B-5F97DA98F6A7}"/>
              </a:ext>
            </a:extLst>
          </p:cNvPr>
          <p:cNvSpPr/>
          <p:nvPr/>
        </p:nvSpPr>
        <p:spPr>
          <a:xfrm>
            <a:off x="6502400" y="3651448"/>
            <a:ext cx="4974336"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NSG = Your Segmentation</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a:extLst>
              <a:ext uri="{FF2B5EF4-FFF2-40B4-BE49-F238E27FC236}">
                <a16:creationId xmlns:a16="http://schemas.microsoft.com/office/drawing/2014/main" id="{9FE4CB21-5D30-DD1A-861D-FC2694058A61}"/>
              </a:ext>
            </a:extLst>
          </p:cNvPr>
          <p:cNvSpPr/>
          <p:nvPr/>
        </p:nvSpPr>
        <p:spPr>
          <a:xfrm>
            <a:off x="6502400" y="3897709"/>
            <a:ext cx="4974336" cy="381000"/>
          </a:xfrm>
          <a:prstGeom prst="rect">
            <a:avLst/>
          </a:prstGeom>
          <a:noFill/>
          <a:ln/>
        </p:spPr>
        <p:txBody>
          <a:bodyPr wrap="square" lIns="0" tIns="0" rIns="0" bIns="0" rtlCol="0" anchor="t"/>
          <a:lstStyle/>
          <a:p>
            <a:pPr marL="0" marR="0" lvl="0" indent="0" algn="l" defTabSz="1219170" rtl="0" eaLnBrk="1" fontAlgn="auto" latinLnBrk="0" hangingPunct="1">
              <a:lnSpc>
                <a:spcPts val="1500"/>
              </a:lnSpc>
              <a:spcBef>
                <a:spcPts val="400"/>
              </a:spcBef>
              <a:spcAft>
                <a:spcPts val="0"/>
              </a:spcAft>
              <a:buClrTx/>
              <a:buSzTx/>
              <a:buFontTx/>
              <a:buNone/>
              <a:tabLst/>
              <a:defRPr/>
            </a:pPr>
            <a:r>
              <a:rPr kumimoji="0" lang="en-US" sz="1000" b="0" i="0" u="none" strike="noStrike" kern="1200" cap="none" spc="0" normalizeH="0" baseline="0" noProof="0" dirty="0">
                <a:ln>
                  <a:noFill/>
                </a:ln>
                <a:solidFill>
                  <a:srgbClr val="8B949E"/>
                </a:solidFill>
                <a:effectLst/>
                <a:uLnTx/>
                <a:uFillTx/>
                <a:latin typeface="Arial" pitchFamily="34" charset="0"/>
                <a:ea typeface="Arial" pitchFamily="34" charset="-122"/>
                <a:cs typeface="Arial" pitchFamily="34" charset="-120"/>
              </a:rPr>
              <a:t>Micro-segment with NSGs + ASGs. Block everything by default (custom deny-all rule), then allow only what's needed.</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a:extLst>
              <a:ext uri="{FF2B5EF4-FFF2-40B4-BE49-F238E27FC236}">
                <a16:creationId xmlns:a16="http://schemas.microsoft.com/office/drawing/2014/main" id="{9D32F6D0-CCF2-4FA6-0990-58C943C626F6}"/>
              </a:ext>
            </a:extLst>
          </p:cNvPr>
          <p:cNvSpPr/>
          <p:nvPr/>
        </p:nvSpPr>
        <p:spPr>
          <a:xfrm>
            <a:off x="508000" y="4761309"/>
            <a:ext cx="11176000" cy="1147763"/>
          </a:xfrm>
          <a:prstGeom prst="roundRect">
            <a:avLst>
              <a:gd name="adj" fmla="val 8852"/>
            </a:avLst>
          </a:prstGeom>
          <a:solidFill>
            <a:srgbClr val="00D4FF">
              <a:alpha val="8000"/>
            </a:srgbClr>
          </a:solidFill>
          <a:ln w="9525">
            <a:solidFill>
              <a:srgbClr val="30363D"/>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4">
            <a:extLst>
              <a:ext uri="{FF2B5EF4-FFF2-40B4-BE49-F238E27FC236}">
                <a16:creationId xmlns:a16="http://schemas.microsoft.com/office/drawing/2014/main" id="{3C6287CA-2E75-218A-83D2-1873741398E1}"/>
              </a:ext>
            </a:extLst>
          </p:cNvPr>
          <p:cNvSpPr/>
          <p:nvPr/>
        </p:nvSpPr>
        <p:spPr>
          <a:xfrm>
            <a:off x="698501" y="5102532"/>
            <a:ext cx="11010900" cy="487363"/>
          </a:xfrm>
          <a:prstGeom prst="rect">
            <a:avLst/>
          </a:prstGeom>
          <a:noFill/>
          <a:ln/>
        </p:spPr>
        <p:txBody>
          <a:bodyPr wrap="square" lIns="0" tIns="0" rIns="0" bIns="0" rtlCol="0" anchor="t"/>
          <a:lstStyle/>
          <a:p>
            <a:pPr marL="0" marR="0" lvl="0" indent="0" algn="l" defTabSz="1219170" rtl="0" eaLnBrk="1" fontAlgn="auto" latinLnBrk="0" hangingPunct="1">
              <a:lnSpc>
                <a:spcPts val="192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"There is no cabling in the fabric. Packets are encapsulated on the source host, transmitted over the physical network, decapsulated on the destination host, and presented to the destination VM's NIC. In short, packets leave the source NIC and </a:t>
            </a:r>
            <a:r>
              <a:rPr kumimoji="0" lang="en-US" sz="12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magically appear</a:t>
            </a:r>
            <a:r>
              <a:rPr kumimoji="0" lang="en-US" sz="1200" b="0"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 on the destination NIC with no hops in between."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6">
            <a:extLst>
              <a:ext uri="{FF2B5EF4-FFF2-40B4-BE49-F238E27FC236}">
                <a16:creationId xmlns:a16="http://schemas.microsoft.com/office/drawing/2014/main" id="{DED52326-AB8D-822E-870C-22C4C88AD37F}"/>
              </a:ext>
            </a:extLst>
          </p:cNvPr>
          <p:cNvSpPr/>
          <p:nvPr/>
        </p:nvSpPr>
        <p:spPr>
          <a:xfrm>
            <a:off x="2341365" y="6086872"/>
            <a:ext cx="7509073" cy="449461"/>
          </a:xfrm>
          <a:prstGeom prst="roundRect">
            <a:avLst>
              <a:gd name="adj" fmla="val 11302"/>
            </a:avLst>
          </a:prstGeom>
          <a:solidFill>
            <a:srgbClr val="00D4FF"/>
          </a:solidFill>
          <a:ln/>
        </p:spPr>
        <p:txBody>
          <a:bodyPr wrap="squar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7">
            <a:extLst>
              <a:ext uri="{FF2B5EF4-FFF2-40B4-BE49-F238E27FC236}">
                <a16:creationId xmlns:a16="http://schemas.microsoft.com/office/drawing/2014/main" id="{AE8DBBF2-FB21-6345-DB92-C9EC92FEB3DE}"/>
              </a:ext>
            </a:extLst>
          </p:cNvPr>
          <p:cNvSpPr/>
          <p:nvPr/>
        </p:nvSpPr>
        <p:spPr>
          <a:xfrm>
            <a:off x="2646165" y="6213872"/>
            <a:ext cx="7037463" cy="195461"/>
          </a:xfrm>
          <a:prstGeom prst="rect">
            <a:avLst/>
          </a:prstGeom>
          <a:noFill/>
          <a:ln/>
        </p:spPr>
        <p:txBody>
          <a:bodyPr wrap="square" lIns="0" tIns="0" rIns="0" bIns="0" rtlCol="0" anchor="t"/>
          <a:lstStyle/>
          <a:p>
            <a:pPr marL="0" marR="0" lvl="0" indent="0" algn="l" defTabSz="1219170" rtl="0" eaLnBrk="1" fontAlgn="auto" latinLnBrk="0" hangingPunct="1">
              <a:lnSpc>
                <a:spcPts val="154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1117"/>
                </a:solidFill>
                <a:effectLst/>
                <a:uLnTx/>
                <a:uFillTx/>
                <a:latin typeface="Arial" pitchFamily="34" charset="0"/>
                <a:ea typeface="Arial" pitchFamily="34" charset="-122"/>
                <a:cs typeface="Arial" pitchFamily="34" charset="-120"/>
              </a:rPr>
              <a:t>REMEMBER: If you're thinking in cables and switches, you're designing for a network that doesn't exist.</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638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BAD3DFB-B16D-1B5C-5FF0-4F2C408D651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tmp/rasterized-gradient-c8489f24.png">
            <a:extLst>
              <a:ext uri="{FF2B5EF4-FFF2-40B4-BE49-F238E27FC236}">
                <a16:creationId xmlns:a16="http://schemas.microsoft.com/office/drawing/2014/main" id="{F28A26A1-5D5F-62AD-A166-91B97DB453BB}"/>
              </a:ext>
            </a:extLst>
          </p:cNvPr>
          <p:cNvPicPr>
            <a:picLocks noChangeAspect="1"/>
          </p:cNvPicPr>
          <p:nvPr/>
        </p:nvPicPr>
        <p:blipFill>
          <a:blip r:embed="rId3">
            <a:alphaModFix amt="50000"/>
          </a:blip>
          <a:srcRect/>
          <a:stretch>
            <a:fillRect/>
          </a:stretch>
        </p:blipFill>
        <p:spPr>
          <a:xfrm>
            <a:off x="20" y="1"/>
            <a:ext cx="12191980" cy="6857999"/>
          </a:xfrm>
          <a:prstGeom prst="rect">
            <a:avLst/>
          </a:prstGeom>
        </p:spPr>
      </p:pic>
      <p:sp>
        <p:nvSpPr>
          <p:cNvPr id="5" name="Text 2">
            <a:extLst>
              <a:ext uri="{FF2B5EF4-FFF2-40B4-BE49-F238E27FC236}">
                <a16:creationId xmlns:a16="http://schemas.microsoft.com/office/drawing/2014/main" id="{DF96C33D-7867-2A9F-46C6-2980571BBF0D}"/>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6000" b="0" i="0" u="none" strike="noStrike" cap="none" spc="0" normalizeH="0" baseline="0" noProof="0">
                <a:ln>
                  <a:noFill/>
                </a:ln>
                <a:solidFill>
                  <a:srgbClr val="FFFFFF"/>
                </a:solidFill>
                <a:effectLst/>
                <a:uLnTx/>
                <a:uFillTx/>
                <a:latin typeface="+mj-lt"/>
                <a:ea typeface="+mj-ea"/>
                <a:cs typeface="+mj-cs"/>
              </a:rPr>
              <a:t>Wrapping it up</a:t>
            </a:r>
          </a:p>
        </p:txBody>
      </p:sp>
      <p:sp>
        <p:nvSpPr>
          <p:cNvPr id="6" name="Text 3">
            <a:extLst>
              <a:ext uri="{FF2B5EF4-FFF2-40B4-BE49-F238E27FC236}">
                <a16:creationId xmlns:a16="http://schemas.microsoft.com/office/drawing/2014/main" id="{39227F43-A62F-70F7-115E-A836AD30A3FE}"/>
              </a:ext>
            </a:extLst>
          </p:cNvPr>
          <p:cNvSpPr/>
          <p:nvPr/>
        </p:nvSpPr>
        <p:spPr>
          <a:xfrm>
            <a:off x="1524000" y="4159404"/>
            <a:ext cx="9144000" cy="1098395"/>
          </a:xfrm>
          <a:prstGeom prst="rect">
            <a:avLst/>
          </a:prstGeom>
        </p:spPr>
        <p:txBody>
          <a:bodyPr vert="horz" lIns="91440" tIns="45720" rIns="91440" bIns="45720" rtlCol="0">
            <a:normAutofit/>
          </a:bodyPr>
          <a:lstStyle/>
          <a:p>
            <a:pPr marR="0" lvl="0" algn="ctr" fontAlgn="auto">
              <a:lnSpc>
                <a:spcPct val="90000"/>
              </a:lnSpc>
              <a:spcBef>
                <a:spcPts val="1000"/>
              </a:spcBef>
              <a:spcAft>
                <a:spcPts val="0"/>
              </a:spcAft>
              <a:buClrTx/>
              <a:buSzTx/>
              <a:tabLst/>
              <a:defRPr/>
            </a:pPr>
            <a:r>
              <a:rPr kumimoji="0" lang="en-US" sz="2400" b="0" i="0" u="none" strike="noStrike" cap="none" spc="0" normalizeH="0" baseline="0" noProof="0">
                <a:ln>
                  <a:noFill/>
                </a:ln>
                <a:solidFill>
                  <a:srgbClr val="FFFFFF"/>
                </a:solidFill>
                <a:effectLst/>
                <a:uLnTx/>
                <a:uFillTx/>
              </a:rPr>
              <a:t>Is your brain fried? Mine sure is…</a:t>
            </a:r>
          </a:p>
        </p:txBody>
      </p:sp>
    </p:spTree>
    <p:extLst>
      <p:ext uri="{BB962C8B-B14F-4D97-AF65-F5344CB8AC3E}">
        <p14:creationId xmlns:p14="http://schemas.microsoft.com/office/powerpoint/2010/main" val="4506230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9197340"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Design Implications: What This Means For You</a:t>
            </a:r>
            <a:endParaRPr lang="en-US" sz="3200" dirty="0">
              <a:solidFill>
                <a:prstClr val="black"/>
              </a:solidFill>
              <a:latin typeface="Calibri" panose="020F0502020204030204"/>
            </a:endParaRPr>
          </a:p>
        </p:txBody>
      </p:sp>
      <p:sp>
        <p:nvSpPr>
          <p:cNvPr id="3" name="Text 1"/>
          <p:cNvSpPr/>
          <p:nvPr/>
        </p:nvSpPr>
        <p:spPr>
          <a:xfrm>
            <a:off x="508000" y="2039739"/>
            <a:ext cx="5544312" cy="213320"/>
          </a:xfrm>
          <a:prstGeom prst="rect">
            <a:avLst/>
          </a:prstGeom>
          <a:noFill/>
          <a:ln/>
        </p:spPr>
        <p:txBody>
          <a:bodyPr wrap="square" lIns="0" tIns="0" rIns="0" bIns="0" rtlCol="0" anchor="t"/>
          <a:lstStyle/>
          <a:p>
            <a:pPr defTabSz="1219170">
              <a:lnSpc>
                <a:spcPts val="1680"/>
              </a:lnSpc>
            </a:pPr>
            <a:r>
              <a:rPr lang="en-US" sz="1200" b="1" dirty="0">
                <a:solidFill>
                  <a:srgbClr val="FF6B6B"/>
                </a:solidFill>
                <a:latin typeface="Arial" pitchFamily="34" charset="0"/>
                <a:ea typeface="Arial" pitchFamily="34" charset="-122"/>
                <a:cs typeface="Arial" pitchFamily="34" charset="-120"/>
              </a:rPr>
              <a:t>STOP DOING</a:t>
            </a:r>
            <a:endParaRPr lang="en-US" sz="1200" dirty="0">
              <a:solidFill>
                <a:prstClr val="black"/>
              </a:solidFill>
              <a:latin typeface="Calibri" panose="020F0502020204030204"/>
            </a:endParaRPr>
          </a:p>
        </p:txBody>
      </p:sp>
      <p:sp>
        <p:nvSpPr>
          <p:cNvPr id="4" name="Text 2"/>
          <p:cNvSpPr/>
          <p:nvPr/>
        </p:nvSpPr>
        <p:spPr>
          <a:xfrm>
            <a:off x="508000" y="240546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Shape 3"/>
          <p:cNvSpPr/>
          <p:nvPr/>
        </p:nvSpPr>
        <p:spPr>
          <a:xfrm>
            <a:off x="527051" y="2405460"/>
            <a:ext cx="0" cy="518120"/>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6" name="Text 4"/>
          <p:cNvSpPr/>
          <p:nvPr/>
        </p:nvSpPr>
        <p:spPr>
          <a:xfrm>
            <a:off x="723900" y="255786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Designing based on L2 broadcast domain assumptions</a:t>
            </a:r>
            <a:endParaRPr lang="en-US" sz="1200" dirty="0">
              <a:solidFill>
                <a:prstClr val="black"/>
              </a:solidFill>
              <a:latin typeface="Calibri" panose="020F0502020204030204"/>
            </a:endParaRPr>
          </a:p>
        </p:txBody>
      </p:sp>
      <p:sp>
        <p:nvSpPr>
          <p:cNvPr id="7" name="Text 5"/>
          <p:cNvSpPr/>
          <p:nvPr/>
        </p:nvSpPr>
        <p:spPr>
          <a:xfrm>
            <a:off x="508000" y="307598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Shape 6"/>
          <p:cNvSpPr/>
          <p:nvPr/>
        </p:nvSpPr>
        <p:spPr>
          <a:xfrm>
            <a:off x="527051" y="3075980"/>
            <a:ext cx="0" cy="518120"/>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9" name="Text 7"/>
          <p:cNvSpPr/>
          <p:nvPr/>
        </p:nvSpPr>
        <p:spPr>
          <a:xfrm>
            <a:off x="723900" y="322838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Expecting multicast/broadcast for clustering/HA</a:t>
            </a:r>
            <a:endParaRPr lang="en-US" sz="1200" dirty="0">
              <a:solidFill>
                <a:prstClr val="black"/>
              </a:solidFill>
              <a:latin typeface="Calibri" panose="020F0502020204030204"/>
            </a:endParaRPr>
          </a:p>
        </p:txBody>
      </p:sp>
      <p:sp>
        <p:nvSpPr>
          <p:cNvPr id="10" name="Text 8"/>
          <p:cNvSpPr/>
          <p:nvPr/>
        </p:nvSpPr>
        <p:spPr>
          <a:xfrm>
            <a:off x="508000" y="374650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Shape 9"/>
          <p:cNvSpPr/>
          <p:nvPr/>
        </p:nvSpPr>
        <p:spPr>
          <a:xfrm>
            <a:off x="527051" y="3746500"/>
            <a:ext cx="0" cy="518120"/>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2" name="Text 10"/>
          <p:cNvSpPr/>
          <p:nvPr/>
        </p:nvSpPr>
        <p:spPr>
          <a:xfrm>
            <a:off x="723900" y="389890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Manually assigning IPs in guest OS</a:t>
            </a:r>
            <a:endParaRPr lang="en-US" sz="1200" dirty="0">
              <a:solidFill>
                <a:prstClr val="black"/>
              </a:solidFill>
              <a:latin typeface="Calibri" panose="020F0502020204030204"/>
            </a:endParaRPr>
          </a:p>
        </p:txBody>
      </p:sp>
      <p:sp>
        <p:nvSpPr>
          <p:cNvPr id="13" name="Text 11"/>
          <p:cNvSpPr/>
          <p:nvPr/>
        </p:nvSpPr>
        <p:spPr>
          <a:xfrm>
            <a:off x="508000" y="441702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Shape 12"/>
          <p:cNvSpPr/>
          <p:nvPr/>
        </p:nvSpPr>
        <p:spPr>
          <a:xfrm>
            <a:off x="527051" y="4417020"/>
            <a:ext cx="0" cy="518120"/>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5" name="Text 13"/>
          <p:cNvSpPr/>
          <p:nvPr/>
        </p:nvSpPr>
        <p:spPr>
          <a:xfrm>
            <a:off x="723900" y="456942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Relying on MAC addresses for anything</a:t>
            </a:r>
            <a:endParaRPr lang="en-US" sz="1200" dirty="0">
              <a:solidFill>
                <a:prstClr val="black"/>
              </a:solidFill>
              <a:latin typeface="Calibri" panose="020F0502020204030204"/>
            </a:endParaRPr>
          </a:p>
        </p:txBody>
      </p:sp>
      <p:sp>
        <p:nvSpPr>
          <p:cNvPr id="16" name="Text 14"/>
          <p:cNvSpPr/>
          <p:nvPr/>
        </p:nvSpPr>
        <p:spPr>
          <a:xfrm>
            <a:off x="508000" y="508754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Shape 15"/>
          <p:cNvSpPr/>
          <p:nvPr/>
        </p:nvSpPr>
        <p:spPr>
          <a:xfrm>
            <a:off x="527051" y="5087540"/>
            <a:ext cx="0" cy="518120"/>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18" name="Text 16"/>
          <p:cNvSpPr/>
          <p:nvPr/>
        </p:nvSpPr>
        <p:spPr>
          <a:xfrm>
            <a:off x="723900" y="523994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Creating complex NSG outbound rules for allowed inbound</a:t>
            </a:r>
            <a:endParaRPr lang="en-US" sz="1200" dirty="0">
              <a:solidFill>
                <a:prstClr val="black"/>
              </a:solidFill>
              <a:latin typeface="Calibri" panose="020F0502020204030204"/>
            </a:endParaRPr>
          </a:p>
        </p:txBody>
      </p:sp>
      <p:sp>
        <p:nvSpPr>
          <p:cNvPr id="19" name="Text 17"/>
          <p:cNvSpPr/>
          <p:nvPr/>
        </p:nvSpPr>
        <p:spPr>
          <a:xfrm>
            <a:off x="6248400" y="2039739"/>
            <a:ext cx="5544312" cy="213320"/>
          </a:xfrm>
          <a:prstGeom prst="rect">
            <a:avLst/>
          </a:prstGeom>
          <a:noFill/>
          <a:ln/>
        </p:spPr>
        <p:txBody>
          <a:bodyPr wrap="square" lIns="0" tIns="0" rIns="0" bIns="0" rtlCol="0" anchor="t"/>
          <a:lstStyle/>
          <a:p>
            <a:pPr defTabSz="1219170">
              <a:lnSpc>
                <a:spcPts val="1680"/>
              </a:lnSpc>
            </a:pPr>
            <a:r>
              <a:rPr lang="en-US" sz="1200" b="1" dirty="0">
                <a:solidFill>
                  <a:srgbClr val="00D4FF"/>
                </a:solidFill>
                <a:latin typeface="Arial" pitchFamily="34" charset="0"/>
                <a:ea typeface="Arial" pitchFamily="34" charset="-122"/>
                <a:cs typeface="Arial" pitchFamily="34" charset="-120"/>
              </a:rPr>
              <a:t>START DOING</a:t>
            </a:r>
            <a:endParaRPr lang="en-US" sz="1200" dirty="0">
              <a:solidFill>
                <a:prstClr val="black"/>
              </a:solidFill>
              <a:latin typeface="Calibri" panose="020F0502020204030204"/>
            </a:endParaRPr>
          </a:p>
        </p:txBody>
      </p:sp>
      <p:sp>
        <p:nvSpPr>
          <p:cNvPr id="20" name="Text 18"/>
          <p:cNvSpPr/>
          <p:nvPr/>
        </p:nvSpPr>
        <p:spPr>
          <a:xfrm>
            <a:off x="6248400" y="240546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1" name="Shape 19"/>
          <p:cNvSpPr/>
          <p:nvPr/>
        </p:nvSpPr>
        <p:spPr>
          <a:xfrm>
            <a:off x="6267451" y="2405460"/>
            <a:ext cx="0" cy="518120"/>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22" name="Text 20"/>
          <p:cNvSpPr/>
          <p:nvPr/>
        </p:nvSpPr>
        <p:spPr>
          <a:xfrm>
            <a:off x="6464300" y="255786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Design subnets around policy requirements, not "segments"</a:t>
            </a:r>
            <a:endParaRPr lang="en-US" sz="1200" dirty="0">
              <a:solidFill>
                <a:prstClr val="black"/>
              </a:solidFill>
              <a:latin typeface="Calibri" panose="020F0502020204030204"/>
            </a:endParaRPr>
          </a:p>
        </p:txBody>
      </p:sp>
      <p:sp>
        <p:nvSpPr>
          <p:cNvPr id="23" name="Text 21"/>
          <p:cNvSpPr/>
          <p:nvPr/>
        </p:nvSpPr>
        <p:spPr>
          <a:xfrm>
            <a:off x="6248400" y="307598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4" name="Shape 22"/>
          <p:cNvSpPr/>
          <p:nvPr/>
        </p:nvSpPr>
        <p:spPr>
          <a:xfrm>
            <a:off x="6267451" y="3075980"/>
            <a:ext cx="0" cy="518120"/>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25" name="Text 23"/>
          <p:cNvSpPr/>
          <p:nvPr/>
        </p:nvSpPr>
        <p:spPr>
          <a:xfrm>
            <a:off x="6464300" y="322838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Use Azure Load Balancer for HA instead of VRRP/HSRP</a:t>
            </a:r>
            <a:endParaRPr lang="en-US" sz="1200" dirty="0">
              <a:solidFill>
                <a:prstClr val="black"/>
              </a:solidFill>
              <a:latin typeface="Calibri" panose="020F0502020204030204"/>
            </a:endParaRPr>
          </a:p>
        </p:txBody>
      </p:sp>
      <p:sp>
        <p:nvSpPr>
          <p:cNvPr id="26" name="Text 24"/>
          <p:cNvSpPr/>
          <p:nvPr/>
        </p:nvSpPr>
        <p:spPr>
          <a:xfrm>
            <a:off x="6248400" y="374650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7" name="Shape 25"/>
          <p:cNvSpPr/>
          <p:nvPr/>
        </p:nvSpPr>
        <p:spPr>
          <a:xfrm>
            <a:off x="6267451" y="3746500"/>
            <a:ext cx="0" cy="518120"/>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28" name="Text 26"/>
          <p:cNvSpPr/>
          <p:nvPr/>
        </p:nvSpPr>
        <p:spPr>
          <a:xfrm>
            <a:off x="6464300" y="389890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Enable Accelerated Networking on all supported VMs</a:t>
            </a:r>
            <a:endParaRPr lang="en-US" sz="1200" dirty="0">
              <a:solidFill>
                <a:prstClr val="black"/>
              </a:solidFill>
              <a:latin typeface="Calibri" panose="020F0502020204030204"/>
            </a:endParaRPr>
          </a:p>
        </p:txBody>
      </p:sp>
      <p:sp>
        <p:nvSpPr>
          <p:cNvPr id="29" name="Text 27"/>
          <p:cNvSpPr/>
          <p:nvPr/>
        </p:nvSpPr>
        <p:spPr>
          <a:xfrm>
            <a:off x="6248400" y="441702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30" name="Shape 28"/>
          <p:cNvSpPr/>
          <p:nvPr/>
        </p:nvSpPr>
        <p:spPr>
          <a:xfrm>
            <a:off x="6267451" y="4417020"/>
            <a:ext cx="0" cy="518120"/>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31" name="Text 29"/>
          <p:cNvSpPr/>
          <p:nvPr/>
        </p:nvSpPr>
        <p:spPr>
          <a:xfrm>
            <a:off x="6464300" y="456942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Check effective routes when troubleshooting</a:t>
            </a:r>
            <a:endParaRPr lang="en-US" sz="1200" dirty="0">
              <a:solidFill>
                <a:prstClr val="black"/>
              </a:solidFill>
              <a:latin typeface="Calibri" panose="020F0502020204030204"/>
            </a:endParaRPr>
          </a:p>
        </p:txBody>
      </p:sp>
      <p:sp>
        <p:nvSpPr>
          <p:cNvPr id="32" name="Text 30"/>
          <p:cNvSpPr/>
          <p:nvPr/>
        </p:nvSpPr>
        <p:spPr>
          <a:xfrm>
            <a:off x="6248400" y="5087540"/>
            <a:ext cx="5435600" cy="518120"/>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33" name="Shape 31"/>
          <p:cNvSpPr/>
          <p:nvPr/>
        </p:nvSpPr>
        <p:spPr>
          <a:xfrm>
            <a:off x="6267451" y="5087540"/>
            <a:ext cx="0" cy="518120"/>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34" name="Text 32"/>
          <p:cNvSpPr/>
          <p:nvPr/>
        </p:nvSpPr>
        <p:spPr>
          <a:xfrm>
            <a:off x="6464300" y="5239940"/>
            <a:ext cx="5142739" cy="213320"/>
          </a:xfrm>
          <a:prstGeom prst="rect">
            <a:avLst/>
          </a:prstGeom>
          <a:noFill/>
          <a:ln/>
        </p:spPr>
        <p:txBody>
          <a:bodyPr wrap="square" lIns="0" tIns="0" rIns="0" bIns="0" rtlCol="0" anchor="t"/>
          <a:lstStyle/>
          <a:p>
            <a:pPr defTabSz="1219170">
              <a:lnSpc>
                <a:spcPts val="1680"/>
              </a:lnSpc>
            </a:pPr>
            <a:r>
              <a:rPr lang="en-US" sz="1200" dirty="0">
                <a:solidFill>
                  <a:srgbClr val="C9D1D9"/>
                </a:solidFill>
                <a:latin typeface="Arial" pitchFamily="34" charset="0"/>
                <a:ea typeface="Arial" pitchFamily="34" charset="-122"/>
                <a:cs typeface="Arial" pitchFamily="34" charset="-120"/>
              </a:rPr>
              <a:t>Use NSG flow logs for visibility into traffic patterns</a:t>
            </a:r>
            <a:endParaRPr lang="en-US" sz="1200" dirty="0">
              <a:solidFill>
                <a:prstClr val="black"/>
              </a:solidFill>
              <a:latin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7552183"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Troubleshooting With This Knowledge</a:t>
            </a:r>
            <a:endParaRPr lang="en-US" sz="3200" dirty="0">
              <a:solidFill>
                <a:prstClr val="black"/>
              </a:solidFill>
              <a:latin typeface="Calibri" panose="020F0502020204030204"/>
            </a:endParaRPr>
          </a:p>
        </p:txBody>
      </p:sp>
      <p:sp>
        <p:nvSpPr>
          <p:cNvPr id="3" name="Text 1"/>
          <p:cNvSpPr/>
          <p:nvPr/>
        </p:nvSpPr>
        <p:spPr>
          <a:xfrm>
            <a:off x="508000" y="1296193"/>
            <a:ext cx="5923360" cy="1251744"/>
          </a:xfrm>
          <a:prstGeom prst="roundRect">
            <a:avLst>
              <a:gd name="adj" fmla="val 8117"/>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723901" y="1512094"/>
            <a:ext cx="5601391" cy="230981"/>
          </a:xfrm>
          <a:prstGeom prst="rect">
            <a:avLst/>
          </a:prstGeom>
          <a:noFill/>
          <a:ln/>
        </p:spPr>
        <p:txBody>
          <a:bodyPr wrap="square" lIns="0" tIns="0" rIns="0" bIns="0" rtlCol="0" anchor="t"/>
          <a:lstStyle/>
          <a:p>
            <a:pPr defTabSz="1219170">
              <a:lnSpc>
                <a:spcPts val="1820"/>
              </a:lnSpc>
              <a:spcAft>
                <a:spcPts val="800"/>
              </a:spcAft>
            </a:pPr>
            <a:r>
              <a:rPr lang="en-US" sz="1300" b="1" dirty="0">
                <a:solidFill>
                  <a:srgbClr val="00D4FF"/>
                </a:solidFill>
                <a:latin typeface="Arial" pitchFamily="34" charset="0"/>
                <a:ea typeface="Arial" pitchFamily="34" charset="-122"/>
                <a:cs typeface="Arial" pitchFamily="34" charset="-120"/>
              </a:rPr>
              <a:t>1. Check Effective Routes</a:t>
            </a:r>
            <a:endParaRPr lang="en-US" sz="1300" dirty="0">
              <a:solidFill>
                <a:prstClr val="black"/>
              </a:solidFill>
              <a:latin typeface="Calibri" panose="020F0502020204030204"/>
            </a:endParaRPr>
          </a:p>
        </p:txBody>
      </p:sp>
      <p:sp>
        <p:nvSpPr>
          <p:cNvPr id="5" name="Text 3"/>
          <p:cNvSpPr/>
          <p:nvPr/>
        </p:nvSpPr>
        <p:spPr>
          <a:xfrm>
            <a:off x="723901" y="1844675"/>
            <a:ext cx="5601391"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Portal → NIC → Effective Routes. This shows what Azure </a:t>
            </a:r>
            <a:r>
              <a:rPr lang="en-US" sz="1200" i="1" dirty="0">
                <a:solidFill>
                  <a:srgbClr val="C9D1D9"/>
                </a:solidFill>
                <a:latin typeface="Arial" pitchFamily="34" charset="0"/>
                <a:ea typeface="Arial" pitchFamily="34" charset="-122"/>
                <a:cs typeface="Arial" pitchFamily="34" charset="-120"/>
              </a:rPr>
              <a:t>actually</a:t>
            </a:r>
            <a:r>
              <a:rPr lang="en-US" sz="1200" dirty="0">
                <a:solidFill>
                  <a:srgbClr val="C9D1D9"/>
                </a:solidFill>
                <a:latin typeface="Arial" pitchFamily="34" charset="0"/>
                <a:ea typeface="Arial" pitchFamily="34" charset="-122"/>
                <a:cs typeface="Arial" pitchFamily="34" charset="-120"/>
              </a:rPr>
              <a:t> does, not what you configured.</a:t>
            </a:r>
            <a:endParaRPr lang="en-US" sz="1200" dirty="0">
              <a:solidFill>
                <a:prstClr val="black"/>
              </a:solidFill>
              <a:latin typeface="Calibri" panose="020F0502020204030204"/>
            </a:endParaRPr>
          </a:p>
        </p:txBody>
      </p:sp>
      <p:sp>
        <p:nvSpPr>
          <p:cNvPr id="6" name="Text 4"/>
          <p:cNvSpPr/>
          <p:nvPr/>
        </p:nvSpPr>
        <p:spPr>
          <a:xfrm>
            <a:off x="508000" y="2725737"/>
            <a:ext cx="5923360" cy="1251744"/>
          </a:xfrm>
          <a:prstGeom prst="roundRect">
            <a:avLst>
              <a:gd name="adj" fmla="val 8117"/>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723901" y="2941638"/>
            <a:ext cx="5601391" cy="230981"/>
          </a:xfrm>
          <a:prstGeom prst="rect">
            <a:avLst/>
          </a:prstGeom>
          <a:noFill/>
          <a:ln/>
        </p:spPr>
        <p:txBody>
          <a:bodyPr wrap="square" lIns="0" tIns="0" rIns="0" bIns="0" rtlCol="0" anchor="t"/>
          <a:lstStyle/>
          <a:p>
            <a:pPr defTabSz="1219170">
              <a:lnSpc>
                <a:spcPts val="1820"/>
              </a:lnSpc>
              <a:spcAft>
                <a:spcPts val="800"/>
              </a:spcAft>
            </a:pPr>
            <a:r>
              <a:rPr lang="en-US" sz="1300" b="1" dirty="0">
                <a:solidFill>
                  <a:srgbClr val="00D4FF"/>
                </a:solidFill>
                <a:latin typeface="Arial" pitchFamily="34" charset="0"/>
                <a:ea typeface="Arial" pitchFamily="34" charset="-122"/>
                <a:cs typeface="Arial" pitchFamily="34" charset="-120"/>
              </a:rPr>
              <a:t>2. Network Watcher Next Hop</a:t>
            </a:r>
            <a:endParaRPr lang="en-US" sz="1300" dirty="0">
              <a:solidFill>
                <a:prstClr val="black"/>
              </a:solidFill>
              <a:latin typeface="Calibri" panose="020F0502020204030204"/>
            </a:endParaRPr>
          </a:p>
        </p:txBody>
      </p:sp>
      <p:sp>
        <p:nvSpPr>
          <p:cNvPr id="8" name="Text 6"/>
          <p:cNvSpPr/>
          <p:nvPr/>
        </p:nvSpPr>
        <p:spPr>
          <a:xfrm>
            <a:off x="723901" y="3274219"/>
            <a:ext cx="5601391" cy="487363"/>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Test where traffic from a specific source would go. Accounts for UDRs, system routes, and BGP.</a:t>
            </a:r>
            <a:endParaRPr lang="en-US" sz="1200" dirty="0">
              <a:solidFill>
                <a:prstClr val="black"/>
              </a:solidFill>
              <a:latin typeface="Calibri" panose="020F0502020204030204"/>
            </a:endParaRPr>
          </a:p>
        </p:txBody>
      </p:sp>
      <p:sp>
        <p:nvSpPr>
          <p:cNvPr id="9" name="Text 7"/>
          <p:cNvSpPr/>
          <p:nvPr/>
        </p:nvSpPr>
        <p:spPr>
          <a:xfrm>
            <a:off x="508000" y="4155282"/>
            <a:ext cx="5923360" cy="1008063"/>
          </a:xfrm>
          <a:prstGeom prst="roundRect">
            <a:avLst>
              <a:gd name="adj" fmla="val 10079"/>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723901" y="4371182"/>
            <a:ext cx="5601391" cy="230981"/>
          </a:xfrm>
          <a:prstGeom prst="rect">
            <a:avLst/>
          </a:prstGeom>
          <a:noFill/>
          <a:ln/>
        </p:spPr>
        <p:txBody>
          <a:bodyPr wrap="square" lIns="0" tIns="0" rIns="0" bIns="0" rtlCol="0" anchor="t"/>
          <a:lstStyle/>
          <a:p>
            <a:pPr defTabSz="1219170">
              <a:lnSpc>
                <a:spcPts val="1820"/>
              </a:lnSpc>
              <a:spcAft>
                <a:spcPts val="800"/>
              </a:spcAft>
            </a:pPr>
            <a:r>
              <a:rPr lang="en-US" sz="1300" b="1" dirty="0">
                <a:solidFill>
                  <a:srgbClr val="00D4FF"/>
                </a:solidFill>
                <a:latin typeface="Arial" pitchFamily="34" charset="0"/>
                <a:ea typeface="Arial" pitchFamily="34" charset="-122"/>
                <a:cs typeface="Arial" pitchFamily="34" charset="-120"/>
              </a:rPr>
              <a:t>3. NSG Flow Logs</a:t>
            </a:r>
            <a:endParaRPr lang="en-US" sz="1300" dirty="0">
              <a:solidFill>
                <a:prstClr val="black"/>
              </a:solidFill>
              <a:latin typeface="Calibri" panose="020F0502020204030204"/>
            </a:endParaRPr>
          </a:p>
        </p:txBody>
      </p:sp>
      <p:sp>
        <p:nvSpPr>
          <p:cNvPr id="11" name="Text 9"/>
          <p:cNvSpPr/>
          <p:nvPr/>
        </p:nvSpPr>
        <p:spPr>
          <a:xfrm>
            <a:off x="723901" y="4703764"/>
            <a:ext cx="5601391" cy="243681"/>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See exactly which NSG rule allowed/denied traffic. Records 5-tuple + decision.</a:t>
            </a:r>
            <a:endParaRPr lang="en-US" sz="1200" dirty="0">
              <a:solidFill>
                <a:prstClr val="black"/>
              </a:solidFill>
              <a:latin typeface="Calibri" panose="020F0502020204030204"/>
            </a:endParaRPr>
          </a:p>
        </p:txBody>
      </p:sp>
      <p:sp>
        <p:nvSpPr>
          <p:cNvPr id="12" name="Text 10"/>
          <p:cNvSpPr/>
          <p:nvPr/>
        </p:nvSpPr>
        <p:spPr>
          <a:xfrm>
            <a:off x="508000" y="5341145"/>
            <a:ext cx="5923360" cy="1008063"/>
          </a:xfrm>
          <a:prstGeom prst="roundRect">
            <a:avLst>
              <a:gd name="adj" fmla="val 10079"/>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723901" y="5557044"/>
            <a:ext cx="5601391" cy="230981"/>
          </a:xfrm>
          <a:prstGeom prst="rect">
            <a:avLst/>
          </a:prstGeom>
          <a:noFill/>
          <a:ln/>
        </p:spPr>
        <p:txBody>
          <a:bodyPr wrap="square" lIns="0" tIns="0" rIns="0" bIns="0" rtlCol="0" anchor="t"/>
          <a:lstStyle/>
          <a:p>
            <a:pPr defTabSz="1219170">
              <a:lnSpc>
                <a:spcPts val="1820"/>
              </a:lnSpc>
              <a:spcAft>
                <a:spcPts val="800"/>
              </a:spcAft>
            </a:pPr>
            <a:r>
              <a:rPr lang="en-US" sz="1300" b="1" dirty="0">
                <a:solidFill>
                  <a:srgbClr val="00D4FF"/>
                </a:solidFill>
                <a:latin typeface="Arial" pitchFamily="34" charset="0"/>
                <a:ea typeface="Arial" pitchFamily="34" charset="-122"/>
                <a:cs typeface="Arial" pitchFamily="34" charset="-120"/>
              </a:rPr>
              <a:t>4. IP Flow Verify</a:t>
            </a:r>
            <a:endParaRPr lang="en-US" sz="1300" dirty="0">
              <a:solidFill>
                <a:prstClr val="black"/>
              </a:solidFill>
              <a:latin typeface="Calibri" panose="020F0502020204030204"/>
            </a:endParaRPr>
          </a:p>
        </p:txBody>
      </p:sp>
      <p:sp>
        <p:nvSpPr>
          <p:cNvPr id="14" name="Text 12"/>
          <p:cNvSpPr/>
          <p:nvPr/>
        </p:nvSpPr>
        <p:spPr>
          <a:xfrm>
            <a:off x="723901" y="5889626"/>
            <a:ext cx="5601391" cy="243681"/>
          </a:xfrm>
          <a:prstGeom prst="rect">
            <a:avLst/>
          </a:prstGeom>
          <a:noFill/>
          <a:ln/>
        </p:spPr>
        <p:txBody>
          <a:bodyPr wrap="square" lIns="0" tIns="0" rIns="0" bIns="0" rtlCol="0" anchor="t"/>
          <a:lstStyle/>
          <a:p>
            <a:pPr defTabSz="1219170">
              <a:lnSpc>
                <a:spcPts val="1920"/>
              </a:lnSpc>
            </a:pPr>
            <a:r>
              <a:rPr lang="en-US" sz="1200" dirty="0">
                <a:solidFill>
                  <a:srgbClr val="C9D1D9"/>
                </a:solidFill>
                <a:latin typeface="Arial" pitchFamily="34" charset="0"/>
                <a:ea typeface="Arial" pitchFamily="34" charset="-122"/>
                <a:cs typeface="Arial" pitchFamily="34" charset="-120"/>
              </a:rPr>
              <a:t>Test if NSGs would allow/deny a specific flow without sending real traffic.</a:t>
            </a:r>
            <a:endParaRPr lang="en-US" sz="1200" dirty="0">
              <a:solidFill>
                <a:prstClr val="black"/>
              </a:solidFill>
              <a:latin typeface="Calibri" panose="020F0502020204030204"/>
            </a:endParaRPr>
          </a:p>
        </p:txBody>
      </p:sp>
      <p:sp>
        <p:nvSpPr>
          <p:cNvPr id="15" name="Text 13"/>
          <p:cNvSpPr/>
          <p:nvPr/>
        </p:nvSpPr>
        <p:spPr>
          <a:xfrm>
            <a:off x="6837760" y="2362399"/>
            <a:ext cx="4846240" cy="1208683"/>
          </a:xfrm>
          <a:prstGeom prst="roundRect">
            <a:avLst>
              <a:gd name="adj" fmla="val 8406"/>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4"/>
          <p:cNvSpPr/>
          <p:nvPr/>
        </p:nvSpPr>
        <p:spPr>
          <a:xfrm>
            <a:off x="7040960" y="2565599"/>
            <a:ext cx="4528637"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D1117"/>
                </a:solidFill>
                <a:latin typeface="Arial" pitchFamily="34" charset="0"/>
                <a:ea typeface="Arial" pitchFamily="34" charset="-122"/>
                <a:cs typeface="Arial" pitchFamily="34" charset="-120"/>
              </a:rPr>
              <a:t>REMEMBER</a:t>
            </a:r>
            <a:endParaRPr lang="en-US" sz="1200" dirty="0">
              <a:solidFill>
                <a:prstClr val="black"/>
              </a:solidFill>
              <a:latin typeface="Calibri" panose="020F0502020204030204"/>
            </a:endParaRPr>
          </a:p>
        </p:txBody>
      </p:sp>
      <p:sp>
        <p:nvSpPr>
          <p:cNvPr id="17" name="Text 15"/>
          <p:cNvSpPr/>
          <p:nvPr/>
        </p:nvSpPr>
        <p:spPr>
          <a:xfrm>
            <a:off x="7040960" y="2880519"/>
            <a:ext cx="4528637" cy="487363"/>
          </a:xfrm>
          <a:prstGeom prst="rect">
            <a:avLst/>
          </a:prstGeom>
          <a:noFill/>
          <a:ln/>
        </p:spPr>
        <p:txBody>
          <a:bodyPr wrap="square" lIns="0" tIns="0" rIns="0" bIns="0" rtlCol="0" anchor="t"/>
          <a:lstStyle/>
          <a:p>
            <a:pPr defTabSz="1219170">
              <a:lnSpc>
                <a:spcPts val="1920"/>
              </a:lnSpc>
            </a:pPr>
            <a:r>
              <a:rPr lang="en-US" sz="1200" dirty="0">
                <a:solidFill>
                  <a:srgbClr val="0D1117"/>
                </a:solidFill>
                <a:latin typeface="Arial" pitchFamily="34" charset="0"/>
                <a:ea typeface="Arial" pitchFamily="34" charset="-122"/>
                <a:cs typeface="Arial" pitchFamily="34" charset="-120"/>
              </a:rPr>
              <a:t>Can't ping the default gateway (168.63.129.16 doesn't respond to ICMP) - this is by design, not a problem.</a:t>
            </a:r>
            <a:endParaRPr lang="en-US" sz="1200" dirty="0">
              <a:solidFill>
                <a:prstClr val="black"/>
              </a:solidFill>
              <a:latin typeface="Calibri" panose="020F0502020204030204"/>
            </a:endParaRPr>
          </a:p>
        </p:txBody>
      </p:sp>
      <p:sp>
        <p:nvSpPr>
          <p:cNvPr id="18" name="Text 16"/>
          <p:cNvSpPr/>
          <p:nvPr/>
        </p:nvSpPr>
        <p:spPr>
          <a:xfrm>
            <a:off x="6837760" y="3774282"/>
            <a:ext cx="4846240" cy="1508521"/>
          </a:xfrm>
          <a:prstGeom prst="roundRect">
            <a:avLst>
              <a:gd name="adj" fmla="val 6735"/>
            </a:avLst>
          </a:prstGeom>
          <a:solidFill>
            <a:srgbClr val="0D1117"/>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7028261" y="3964781"/>
            <a:ext cx="4554545" cy="177800"/>
          </a:xfrm>
          <a:prstGeom prst="rect">
            <a:avLst/>
          </a:prstGeom>
          <a:noFill/>
          <a:ln/>
        </p:spPr>
        <p:txBody>
          <a:bodyPr wrap="square" lIns="0" tIns="0" rIns="0" bIns="0" rtlCol="0" anchor="t"/>
          <a:lstStyle/>
          <a:p>
            <a:pPr defTabSz="1219170">
              <a:lnSpc>
                <a:spcPts val="1400"/>
              </a:lnSpc>
              <a:spcAft>
                <a:spcPts val="800"/>
              </a:spcAft>
            </a:pPr>
            <a:r>
              <a:rPr lang="en-US" sz="1000" dirty="0">
                <a:solidFill>
                  <a:srgbClr val="8B949E"/>
                </a:solidFill>
                <a:latin typeface="Courier New" pitchFamily="34" charset="0"/>
                <a:ea typeface="Courier New" pitchFamily="34" charset="-122"/>
                <a:cs typeface="Courier New" pitchFamily="34" charset="-120"/>
              </a:rPr>
              <a:t>Useful commands:</a:t>
            </a:r>
            <a:endParaRPr lang="en-US" sz="1000" dirty="0">
              <a:solidFill>
                <a:prstClr val="black"/>
              </a:solidFill>
              <a:latin typeface="Calibri" panose="020F0502020204030204"/>
            </a:endParaRPr>
          </a:p>
        </p:txBody>
      </p:sp>
      <p:sp>
        <p:nvSpPr>
          <p:cNvPr id="20" name="Text 18"/>
          <p:cNvSpPr/>
          <p:nvPr/>
        </p:nvSpPr>
        <p:spPr>
          <a:xfrm>
            <a:off x="7028261" y="4244182"/>
            <a:ext cx="4554545" cy="195461"/>
          </a:xfrm>
          <a:prstGeom prst="rect">
            <a:avLst/>
          </a:prstGeom>
          <a:noFill/>
          <a:ln/>
        </p:spPr>
        <p:txBody>
          <a:bodyPr wrap="square" lIns="0" tIns="0" rIns="0" bIns="0" rtlCol="0" anchor="t"/>
          <a:lstStyle/>
          <a:p>
            <a:pPr defTabSz="1219170">
              <a:lnSpc>
                <a:spcPts val="1540"/>
              </a:lnSpc>
            </a:pPr>
            <a:r>
              <a:rPr lang="en-US" sz="1100" dirty="0">
                <a:solidFill>
                  <a:srgbClr val="00D4FF"/>
                </a:solidFill>
                <a:latin typeface="Courier New" pitchFamily="34" charset="0"/>
                <a:ea typeface="Courier New" pitchFamily="34" charset="-122"/>
                <a:cs typeface="Courier New" pitchFamily="34" charset="-120"/>
              </a:rPr>
              <a:t>arp -a</a:t>
            </a:r>
            <a:endParaRPr lang="en-US" sz="1100" dirty="0">
              <a:solidFill>
                <a:prstClr val="black"/>
              </a:solidFill>
              <a:latin typeface="Calibri" panose="020F0502020204030204"/>
            </a:endParaRPr>
          </a:p>
        </p:txBody>
      </p:sp>
      <p:sp>
        <p:nvSpPr>
          <p:cNvPr id="21" name="Text 19"/>
          <p:cNvSpPr/>
          <p:nvPr/>
        </p:nvSpPr>
        <p:spPr>
          <a:xfrm>
            <a:off x="7028261" y="4439643"/>
            <a:ext cx="4554545" cy="177800"/>
          </a:xfrm>
          <a:prstGeom prst="rect">
            <a:avLst/>
          </a:prstGeom>
          <a:noFill/>
          <a:ln/>
        </p:spPr>
        <p:txBody>
          <a:bodyPr wrap="square" lIns="0" tIns="0" rIns="0" bIns="0" rtlCol="0" anchor="t"/>
          <a:lstStyle/>
          <a:p>
            <a:pPr defTabSz="1219170">
              <a:lnSpc>
                <a:spcPts val="1400"/>
              </a:lnSpc>
              <a:spcAft>
                <a:spcPts val="800"/>
              </a:spcAft>
            </a:pPr>
            <a:r>
              <a:rPr lang="en-US" sz="1000" dirty="0">
                <a:solidFill>
                  <a:srgbClr val="8B949E"/>
                </a:solidFill>
                <a:latin typeface="Arial" pitchFamily="34" charset="0"/>
                <a:ea typeface="Arial" pitchFamily="34" charset="-122"/>
                <a:cs typeface="Arial" pitchFamily="34" charset="-120"/>
              </a:rPr>
              <a:t>All MACs = 12:34:56:78:9a:bc</a:t>
            </a:r>
            <a:endParaRPr lang="en-US" sz="1000" dirty="0">
              <a:solidFill>
                <a:prstClr val="black"/>
              </a:solidFill>
              <a:latin typeface="Calibri" panose="020F0502020204030204"/>
            </a:endParaRPr>
          </a:p>
        </p:txBody>
      </p:sp>
      <p:sp>
        <p:nvSpPr>
          <p:cNvPr id="22" name="Text 20"/>
          <p:cNvSpPr/>
          <p:nvPr/>
        </p:nvSpPr>
        <p:spPr>
          <a:xfrm>
            <a:off x="7028261" y="4719043"/>
            <a:ext cx="4554545" cy="195461"/>
          </a:xfrm>
          <a:prstGeom prst="rect">
            <a:avLst/>
          </a:prstGeom>
          <a:noFill/>
          <a:ln/>
        </p:spPr>
        <p:txBody>
          <a:bodyPr wrap="square" lIns="0" tIns="0" rIns="0" bIns="0" rtlCol="0" anchor="t"/>
          <a:lstStyle/>
          <a:p>
            <a:pPr defTabSz="1219170">
              <a:lnSpc>
                <a:spcPts val="1540"/>
              </a:lnSpc>
            </a:pPr>
            <a:r>
              <a:rPr lang="en-US" sz="1100" dirty="0">
                <a:solidFill>
                  <a:srgbClr val="00D4FF"/>
                </a:solidFill>
                <a:latin typeface="Courier New" pitchFamily="34" charset="0"/>
                <a:ea typeface="Courier New" pitchFamily="34" charset="-122"/>
                <a:cs typeface="Courier New" pitchFamily="34" charset="-120"/>
              </a:rPr>
              <a:t>route print (Windows)</a:t>
            </a:r>
            <a:endParaRPr lang="en-US" sz="1100" dirty="0">
              <a:solidFill>
                <a:prstClr val="black"/>
              </a:solidFill>
              <a:latin typeface="Calibri" panose="020F0502020204030204"/>
            </a:endParaRPr>
          </a:p>
        </p:txBody>
      </p:sp>
      <p:sp>
        <p:nvSpPr>
          <p:cNvPr id="23" name="Text 21"/>
          <p:cNvSpPr/>
          <p:nvPr/>
        </p:nvSpPr>
        <p:spPr>
          <a:xfrm>
            <a:off x="7028261" y="4914503"/>
            <a:ext cx="4554545" cy="177800"/>
          </a:xfrm>
          <a:prstGeom prst="rect">
            <a:avLst/>
          </a:prstGeom>
          <a:noFill/>
          <a:ln/>
        </p:spPr>
        <p:txBody>
          <a:bodyPr wrap="square" lIns="0" tIns="0" rIns="0" bIns="0" rtlCol="0" anchor="t"/>
          <a:lstStyle/>
          <a:p>
            <a:pPr defTabSz="1219170">
              <a:lnSpc>
                <a:spcPts val="1400"/>
              </a:lnSpc>
            </a:pPr>
            <a:r>
              <a:rPr lang="en-US" sz="1000" dirty="0">
                <a:solidFill>
                  <a:srgbClr val="8B949E"/>
                </a:solidFill>
                <a:latin typeface="Arial" pitchFamily="34" charset="0"/>
                <a:ea typeface="Arial" pitchFamily="34" charset="-122"/>
                <a:cs typeface="Arial" pitchFamily="34" charset="-120"/>
              </a:rPr>
              <a:t>Shows routes from guest perspective</a:t>
            </a:r>
            <a:endParaRPr lang="en-US" sz="1000" dirty="0">
              <a:solidFill>
                <a:prstClr val="black"/>
              </a:solidFill>
              <a:latin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5712715" cy="457200"/>
          </a:xfrm>
          <a:prstGeom prst="rect">
            <a:avLst/>
          </a:prstGeom>
          <a:noFill/>
          <a:ln/>
        </p:spPr>
        <p:txBody>
          <a:bodyPr wrap="square" lIns="0" tIns="0" rIns="0" bIns="0" rtlCol="0" anchor="t"/>
          <a:lstStyle/>
          <a:p>
            <a:pPr defTabSz="1219170">
              <a:lnSpc>
                <a:spcPts val="3600"/>
              </a:lnSpc>
            </a:pPr>
            <a:r>
              <a:rPr lang="en-US" sz="3600" b="1" dirty="0">
                <a:solidFill>
                  <a:srgbClr val="E6EDF3"/>
                </a:solidFill>
                <a:latin typeface="Arial" pitchFamily="34" charset="0"/>
                <a:ea typeface="Arial" pitchFamily="34" charset="-122"/>
                <a:cs typeface="Arial" pitchFamily="34" charset="-120"/>
              </a:rPr>
              <a:t>Key Takeaways</a:t>
            </a:r>
            <a:endParaRPr lang="en-US" sz="3600" dirty="0">
              <a:solidFill>
                <a:prstClr val="black"/>
              </a:solidFill>
              <a:latin typeface="Calibri" panose="020F0502020204030204"/>
            </a:endParaRPr>
          </a:p>
        </p:txBody>
      </p:sp>
      <p:pic>
        <p:nvPicPr>
          <p:cNvPr id="3" name="Image 0" descr="/tmp/rasterized-gradient-083e3ed9.png"/>
          <p:cNvPicPr>
            <a:picLocks noChangeAspect="1"/>
          </p:cNvPicPr>
          <p:nvPr/>
        </p:nvPicPr>
        <p:blipFill>
          <a:blip r:embed="rId3"/>
          <a:stretch>
            <a:fillRect/>
          </a:stretch>
        </p:blipFill>
        <p:spPr>
          <a:xfrm>
            <a:off x="508000" y="2471737"/>
            <a:ext cx="508000" cy="508000"/>
          </a:xfrm>
          <a:prstGeom prst="rect">
            <a:avLst/>
          </a:prstGeom>
        </p:spPr>
      </p:pic>
      <p:sp>
        <p:nvSpPr>
          <p:cNvPr id="4" name="Text 1"/>
          <p:cNvSpPr/>
          <p:nvPr/>
        </p:nvSpPr>
        <p:spPr>
          <a:xfrm>
            <a:off x="698302" y="2565798"/>
            <a:ext cx="129743" cy="319881"/>
          </a:xfrm>
          <a:prstGeom prst="rect">
            <a:avLst/>
          </a:prstGeom>
          <a:noFill/>
          <a:ln/>
        </p:spPr>
        <p:txBody>
          <a:bodyPr wrap="square" lIns="0" tIns="0" rIns="0" bIns="0" rtlCol="0" anchor="t"/>
          <a:lstStyle/>
          <a:p>
            <a:pPr defTabSz="1219170">
              <a:lnSpc>
                <a:spcPts val="2520"/>
              </a:lnSpc>
            </a:pPr>
            <a:r>
              <a:rPr lang="en-US" b="1" dirty="0">
                <a:solidFill>
                  <a:srgbClr val="0D1117"/>
                </a:solidFill>
                <a:latin typeface="Arial" pitchFamily="34" charset="0"/>
                <a:ea typeface="Arial" pitchFamily="34" charset="-122"/>
                <a:cs typeface="Arial" pitchFamily="34" charset="-120"/>
              </a:rPr>
              <a:t>1</a:t>
            </a:r>
            <a:endParaRPr lang="en-US" dirty="0">
              <a:solidFill>
                <a:prstClr val="black"/>
              </a:solidFill>
              <a:latin typeface="Calibri" panose="020F0502020204030204"/>
            </a:endParaRPr>
          </a:p>
        </p:txBody>
      </p:sp>
      <p:sp>
        <p:nvSpPr>
          <p:cNvPr id="5" name="Text 2"/>
          <p:cNvSpPr/>
          <p:nvPr/>
        </p:nvSpPr>
        <p:spPr>
          <a:xfrm>
            <a:off x="1219201" y="2471738"/>
            <a:ext cx="6509588"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VNets are policy, not infrastructure</a:t>
            </a:r>
            <a:endParaRPr lang="en-US" sz="1500" dirty="0">
              <a:solidFill>
                <a:prstClr val="black"/>
              </a:solidFill>
              <a:latin typeface="Calibri" panose="020F0502020204030204"/>
            </a:endParaRPr>
          </a:p>
        </p:txBody>
      </p:sp>
      <p:sp>
        <p:nvSpPr>
          <p:cNvPr id="6" name="Text 3"/>
          <p:cNvSpPr/>
          <p:nvPr/>
        </p:nvSpPr>
        <p:spPr>
          <a:xfrm>
            <a:off x="1219201" y="2789238"/>
            <a:ext cx="6509588" cy="230981"/>
          </a:xfrm>
          <a:prstGeom prst="rect">
            <a:avLst/>
          </a:prstGeom>
          <a:noFill/>
          <a:ln/>
        </p:spPr>
        <p:txBody>
          <a:bodyPr wrap="square" lIns="0" tIns="0" rIns="0" bIns="0" rtlCol="0" anchor="t"/>
          <a:lstStyle/>
          <a:p>
            <a:pPr defTabSz="1219170">
              <a:lnSpc>
                <a:spcPts val="1820"/>
              </a:lnSpc>
              <a:spcBef>
                <a:spcPts val="400"/>
              </a:spcBef>
            </a:pPr>
            <a:r>
              <a:rPr lang="en-US" sz="1300" dirty="0">
                <a:solidFill>
                  <a:srgbClr val="8B949E"/>
                </a:solidFill>
                <a:latin typeface="Arial" pitchFamily="34" charset="0"/>
                <a:ea typeface="Arial" pitchFamily="34" charset="-122"/>
                <a:cs typeface="Arial" pitchFamily="34" charset="-120"/>
              </a:rPr>
              <a:t>They define which NICs can route to each other - there's no physical network construct.</a:t>
            </a:r>
            <a:endParaRPr lang="en-US" sz="1300" dirty="0">
              <a:solidFill>
                <a:prstClr val="black"/>
              </a:solidFill>
              <a:latin typeface="Calibri" panose="020F0502020204030204"/>
            </a:endParaRPr>
          </a:p>
        </p:txBody>
      </p:sp>
      <p:pic>
        <p:nvPicPr>
          <p:cNvPr id="7" name="Image 1" descr="/tmp/rasterized-gradient-b65f08ce.png"/>
          <p:cNvPicPr>
            <a:picLocks noChangeAspect="1"/>
          </p:cNvPicPr>
          <p:nvPr/>
        </p:nvPicPr>
        <p:blipFill>
          <a:blip r:embed="rId4"/>
          <a:stretch>
            <a:fillRect/>
          </a:stretch>
        </p:blipFill>
        <p:spPr>
          <a:xfrm>
            <a:off x="508000" y="3223419"/>
            <a:ext cx="508000" cy="508000"/>
          </a:xfrm>
          <a:prstGeom prst="rect">
            <a:avLst/>
          </a:prstGeom>
        </p:spPr>
      </p:pic>
      <p:sp>
        <p:nvSpPr>
          <p:cNvPr id="8" name="Text 4"/>
          <p:cNvSpPr/>
          <p:nvPr/>
        </p:nvSpPr>
        <p:spPr>
          <a:xfrm>
            <a:off x="698302" y="3317480"/>
            <a:ext cx="129743" cy="319881"/>
          </a:xfrm>
          <a:prstGeom prst="rect">
            <a:avLst/>
          </a:prstGeom>
          <a:noFill/>
          <a:ln/>
        </p:spPr>
        <p:txBody>
          <a:bodyPr wrap="square" lIns="0" tIns="0" rIns="0" bIns="0" rtlCol="0" anchor="t"/>
          <a:lstStyle/>
          <a:p>
            <a:pPr defTabSz="1219170">
              <a:lnSpc>
                <a:spcPts val="2520"/>
              </a:lnSpc>
            </a:pPr>
            <a:r>
              <a:rPr lang="en-US" b="1" dirty="0">
                <a:solidFill>
                  <a:srgbClr val="0D1117"/>
                </a:solidFill>
                <a:latin typeface="Arial" pitchFamily="34" charset="0"/>
                <a:ea typeface="Arial" pitchFamily="34" charset="-122"/>
                <a:cs typeface="Arial" pitchFamily="34" charset="-120"/>
              </a:rPr>
              <a:t>2</a:t>
            </a:r>
            <a:endParaRPr lang="en-US" dirty="0">
              <a:solidFill>
                <a:prstClr val="black"/>
              </a:solidFill>
              <a:latin typeface="Calibri" panose="020F0502020204030204"/>
            </a:endParaRPr>
          </a:p>
        </p:txBody>
      </p:sp>
      <p:sp>
        <p:nvSpPr>
          <p:cNvPr id="9" name="Text 5"/>
          <p:cNvSpPr/>
          <p:nvPr/>
        </p:nvSpPr>
        <p:spPr>
          <a:xfrm>
            <a:off x="1219201" y="3223419"/>
            <a:ext cx="6540151"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There is no Layer 2 in Azure</a:t>
            </a:r>
            <a:endParaRPr lang="en-US" sz="1500" dirty="0">
              <a:solidFill>
                <a:prstClr val="black"/>
              </a:solidFill>
              <a:latin typeface="Calibri" panose="020F0502020204030204"/>
            </a:endParaRPr>
          </a:p>
        </p:txBody>
      </p:sp>
      <p:sp>
        <p:nvSpPr>
          <p:cNvPr id="10" name="Text 6"/>
          <p:cNvSpPr/>
          <p:nvPr/>
        </p:nvSpPr>
        <p:spPr>
          <a:xfrm>
            <a:off x="1219201" y="3540919"/>
            <a:ext cx="6540151" cy="230981"/>
          </a:xfrm>
          <a:prstGeom prst="rect">
            <a:avLst/>
          </a:prstGeom>
          <a:noFill/>
          <a:ln/>
        </p:spPr>
        <p:txBody>
          <a:bodyPr wrap="square" lIns="0" tIns="0" rIns="0" bIns="0" rtlCol="0" anchor="t"/>
          <a:lstStyle/>
          <a:p>
            <a:pPr defTabSz="1219170">
              <a:lnSpc>
                <a:spcPts val="1820"/>
              </a:lnSpc>
              <a:spcBef>
                <a:spcPts val="400"/>
              </a:spcBef>
            </a:pPr>
            <a:r>
              <a:rPr lang="en-US" sz="1300" dirty="0">
                <a:solidFill>
                  <a:srgbClr val="8B949E"/>
                </a:solidFill>
                <a:latin typeface="Arial" pitchFamily="34" charset="0"/>
                <a:ea typeface="Arial" pitchFamily="34" charset="-122"/>
                <a:cs typeface="Arial" pitchFamily="34" charset="-120"/>
              </a:rPr>
              <a:t>No broadcast, no multicast, no real ARP. Everything is routed via VXLAN encapsulation.</a:t>
            </a:r>
            <a:endParaRPr lang="en-US" sz="1300" dirty="0">
              <a:solidFill>
                <a:prstClr val="black"/>
              </a:solidFill>
              <a:latin typeface="Calibri" panose="020F0502020204030204"/>
            </a:endParaRPr>
          </a:p>
        </p:txBody>
      </p:sp>
      <p:pic>
        <p:nvPicPr>
          <p:cNvPr id="11" name="Image 2" descr="/tmp/rasterized-gradient-6706d619.png"/>
          <p:cNvPicPr>
            <a:picLocks noChangeAspect="1"/>
          </p:cNvPicPr>
          <p:nvPr/>
        </p:nvPicPr>
        <p:blipFill>
          <a:blip r:embed="rId5"/>
          <a:stretch>
            <a:fillRect/>
          </a:stretch>
        </p:blipFill>
        <p:spPr>
          <a:xfrm>
            <a:off x="508000" y="3975100"/>
            <a:ext cx="508000" cy="508000"/>
          </a:xfrm>
          <a:prstGeom prst="rect">
            <a:avLst/>
          </a:prstGeom>
        </p:spPr>
      </p:pic>
      <p:sp>
        <p:nvSpPr>
          <p:cNvPr id="12" name="Text 7"/>
          <p:cNvSpPr/>
          <p:nvPr/>
        </p:nvSpPr>
        <p:spPr>
          <a:xfrm>
            <a:off x="698302" y="4069161"/>
            <a:ext cx="129743" cy="319881"/>
          </a:xfrm>
          <a:prstGeom prst="rect">
            <a:avLst/>
          </a:prstGeom>
          <a:noFill/>
          <a:ln/>
        </p:spPr>
        <p:txBody>
          <a:bodyPr wrap="square" lIns="0" tIns="0" rIns="0" bIns="0" rtlCol="0" anchor="t"/>
          <a:lstStyle/>
          <a:p>
            <a:pPr defTabSz="1219170">
              <a:lnSpc>
                <a:spcPts val="2520"/>
              </a:lnSpc>
            </a:pPr>
            <a:r>
              <a:rPr lang="en-US" b="1" dirty="0">
                <a:solidFill>
                  <a:srgbClr val="0D1117"/>
                </a:solidFill>
                <a:latin typeface="Arial" pitchFamily="34" charset="0"/>
                <a:ea typeface="Arial" pitchFamily="34" charset="-122"/>
                <a:cs typeface="Arial" pitchFamily="34" charset="-120"/>
              </a:rPr>
              <a:t>3</a:t>
            </a:r>
            <a:endParaRPr lang="en-US" dirty="0">
              <a:solidFill>
                <a:prstClr val="black"/>
              </a:solidFill>
              <a:latin typeface="Calibri" panose="020F0502020204030204"/>
            </a:endParaRPr>
          </a:p>
        </p:txBody>
      </p:sp>
      <p:sp>
        <p:nvSpPr>
          <p:cNvPr id="13" name="Text 8"/>
          <p:cNvSpPr/>
          <p:nvPr/>
        </p:nvSpPr>
        <p:spPr>
          <a:xfrm>
            <a:off x="1219201" y="3975101"/>
            <a:ext cx="6689932"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VFP is the brain of Azure networking</a:t>
            </a:r>
            <a:endParaRPr lang="en-US" sz="1500" dirty="0">
              <a:solidFill>
                <a:prstClr val="black"/>
              </a:solidFill>
              <a:latin typeface="Calibri" panose="020F0502020204030204"/>
            </a:endParaRPr>
          </a:p>
        </p:txBody>
      </p:sp>
      <p:sp>
        <p:nvSpPr>
          <p:cNvPr id="14" name="Text 9"/>
          <p:cNvSpPr/>
          <p:nvPr/>
        </p:nvSpPr>
        <p:spPr>
          <a:xfrm>
            <a:off x="1219201" y="4292600"/>
            <a:ext cx="6689932" cy="230981"/>
          </a:xfrm>
          <a:prstGeom prst="rect">
            <a:avLst/>
          </a:prstGeom>
          <a:noFill/>
          <a:ln/>
        </p:spPr>
        <p:txBody>
          <a:bodyPr wrap="square" lIns="0" tIns="0" rIns="0" bIns="0" rtlCol="0" anchor="t"/>
          <a:lstStyle/>
          <a:p>
            <a:pPr defTabSz="1219170">
              <a:lnSpc>
                <a:spcPts val="1820"/>
              </a:lnSpc>
              <a:spcBef>
                <a:spcPts val="400"/>
              </a:spcBef>
            </a:pPr>
            <a:r>
              <a:rPr lang="en-US" sz="1300" dirty="0">
                <a:solidFill>
                  <a:srgbClr val="8B949E"/>
                </a:solidFill>
                <a:latin typeface="Arial" pitchFamily="34" charset="0"/>
                <a:ea typeface="Arial" pitchFamily="34" charset="-122"/>
                <a:cs typeface="Arial" pitchFamily="34" charset="-120"/>
              </a:rPr>
              <a:t>All policies (NSGs, NAT, routing) are programmed into VFP layers on each host's vSwitch.</a:t>
            </a:r>
            <a:endParaRPr lang="en-US" sz="1300" dirty="0">
              <a:solidFill>
                <a:prstClr val="black"/>
              </a:solidFill>
              <a:latin typeface="Calibri" panose="020F0502020204030204"/>
            </a:endParaRPr>
          </a:p>
        </p:txBody>
      </p:sp>
      <p:pic>
        <p:nvPicPr>
          <p:cNvPr id="15" name="Image 3" descr="/tmp/rasterized-gradient-95674ebf.png"/>
          <p:cNvPicPr>
            <a:picLocks noChangeAspect="1"/>
          </p:cNvPicPr>
          <p:nvPr/>
        </p:nvPicPr>
        <p:blipFill>
          <a:blip r:embed="rId6"/>
          <a:stretch>
            <a:fillRect/>
          </a:stretch>
        </p:blipFill>
        <p:spPr>
          <a:xfrm>
            <a:off x="508000" y="4726781"/>
            <a:ext cx="508000" cy="508000"/>
          </a:xfrm>
          <a:prstGeom prst="rect">
            <a:avLst/>
          </a:prstGeom>
        </p:spPr>
      </p:pic>
      <p:sp>
        <p:nvSpPr>
          <p:cNvPr id="16" name="Text 10"/>
          <p:cNvSpPr/>
          <p:nvPr/>
        </p:nvSpPr>
        <p:spPr>
          <a:xfrm>
            <a:off x="698302" y="4820841"/>
            <a:ext cx="129743" cy="319881"/>
          </a:xfrm>
          <a:prstGeom prst="rect">
            <a:avLst/>
          </a:prstGeom>
          <a:noFill/>
          <a:ln/>
        </p:spPr>
        <p:txBody>
          <a:bodyPr wrap="square" lIns="0" tIns="0" rIns="0" bIns="0" rtlCol="0" anchor="t"/>
          <a:lstStyle/>
          <a:p>
            <a:pPr defTabSz="1219170">
              <a:lnSpc>
                <a:spcPts val="2520"/>
              </a:lnSpc>
            </a:pPr>
            <a:r>
              <a:rPr lang="en-US" b="1" dirty="0">
                <a:solidFill>
                  <a:srgbClr val="0D1117"/>
                </a:solidFill>
                <a:latin typeface="Arial" pitchFamily="34" charset="0"/>
                <a:ea typeface="Arial" pitchFamily="34" charset="-122"/>
                <a:cs typeface="Arial" pitchFamily="34" charset="-120"/>
              </a:rPr>
              <a:t>4</a:t>
            </a:r>
            <a:endParaRPr lang="en-US" dirty="0">
              <a:solidFill>
                <a:prstClr val="black"/>
              </a:solidFill>
              <a:latin typeface="Calibri" panose="020F0502020204030204"/>
            </a:endParaRPr>
          </a:p>
        </p:txBody>
      </p:sp>
      <p:sp>
        <p:nvSpPr>
          <p:cNvPr id="17" name="Text 11"/>
          <p:cNvSpPr/>
          <p:nvPr/>
        </p:nvSpPr>
        <p:spPr>
          <a:xfrm>
            <a:off x="1219201" y="4726782"/>
            <a:ext cx="7417380"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Accelerated Networking is a game-changer</a:t>
            </a:r>
            <a:endParaRPr lang="en-US" sz="1500" dirty="0">
              <a:solidFill>
                <a:prstClr val="black"/>
              </a:solidFill>
              <a:latin typeface="Calibri" panose="020F0502020204030204"/>
            </a:endParaRPr>
          </a:p>
        </p:txBody>
      </p:sp>
      <p:sp>
        <p:nvSpPr>
          <p:cNvPr id="18" name="Text 12"/>
          <p:cNvSpPr/>
          <p:nvPr/>
        </p:nvSpPr>
        <p:spPr>
          <a:xfrm>
            <a:off x="1219201" y="5044282"/>
            <a:ext cx="7417380" cy="230981"/>
          </a:xfrm>
          <a:prstGeom prst="rect">
            <a:avLst/>
          </a:prstGeom>
          <a:noFill/>
          <a:ln/>
        </p:spPr>
        <p:txBody>
          <a:bodyPr wrap="square" lIns="0" tIns="0" rIns="0" bIns="0" rtlCol="0" anchor="t"/>
          <a:lstStyle/>
          <a:p>
            <a:pPr defTabSz="1219170">
              <a:lnSpc>
                <a:spcPts val="1820"/>
              </a:lnSpc>
              <a:spcBef>
                <a:spcPts val="400"/>
              </a:spcBef>
            </a:pPr>
            <a:r>
              <a:rPr lang="en-US" sz="1300" dirty="0">
                <a:solidFill>
                  <a:srgbClr val="8B949E"/>
                </a:solidFill>
                <a:latin typeface="Arial" pitchFamily="34" charset="0"/>
                <a:ea typeface="Arial" pitchFamily="34" charset="-122"/>
                <a:cs typeface="Arial" pitchFamily="34" charset="-120"/>
              </a:rPr>
              <a:t>SR-IOV + SmartNICs deliver near-bare-metal performance with full policy enforcement in hardware.</a:t>
            </a:r>
            <a:endParaRPr lang="en-US" sz="1300" dirty="0">
              <a:solidFill>
                <a:prstClr val="black"/>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a:extLst>
            <a:ext uri="{FF2B5EF4-FFF2-40B4-BE49-F238E27FC236}">
              <a16:creationId xmlns:a16="http://schemas.microsoft.com/office/drawing/2014/main" id="{603E2F9F-2C51-7FD5-17A9-83AE2AA6243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51656F-19F8-33C7-959A-453A4C98DB14}"/>
              </a:ext>
            </a:extLst>
          </p:cNvPr>
          <p:cNvSpPr/>
          <p:nvPr/>
        </p:nvSpPr>
        <p:spPr>
          <a:xfrm>
            <a:off x="508000" y="355600"/>
            <a:ext cx="5712715" cy="457200"/>
          </a:xfrm>
          <a:prstGeom prst="rect">
            <a:avLst/>
          </a:prstGeom>
          <a:noFill/>
          <a:ln/>
        </p:spPr>
        <p:txBody>
          <a:bodyPr wrap="square" lIns="0" tIns="0" rIns="0" bIns="0" rtlCol="0" anchor="t"/>
          <a:lstStyle/>
          <a:p>
            <a:pPr marL="0" marR="0" lvl="0" indent="0" algn="l" defTabSz="1219170" rtl="0" eaLnBrk="1" fontAlgn="auto" latinLnBrk="0" hangingPunct="1">
              <a:lnSpc>
                <a:spcPts val="36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6EDF3"/>
                </a:solidFill>
                <a:effectLst/>
                <a:uLnTx/>
                <a:uFillTx/>
                <a:latin typeface="Arial" pitchFamily="34" charset="0"/>
                <a:ea typeface="Arial" pitchFamily="34" charset="-122"/>
                <a:cs typeface="Arial" pitchFamily="34" charset="-120"/>
              </a:rPr>
              <a:t>Coming soon…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9347B1AA-4A76-978F-FC49-B02ACD1B22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8965" y="685800"/>
            <a:ext cx="5143500" cy="6172200"/>
          </a:xfrm>
          <a:prstGeom prst="rect">
            <a:avLst/>
          </a:prstGeom>
        </p:spPr>
      </p:pic>
      <p:sp>
        <p:nvSpPr>
          <p:cNvPr id="23" name="TextBox 22">
            <a:extLst>
              <a:ext uri="{FF2B5EF4-FFF2-40B4-BE49-F238E27FC236}">
                <a16:creationId xmlns:a16="http://schemas.microsoft.com/office/drawing/2014/main" id="{388BE2B0-EB47-1D34-7AF8-E1EF91D784B7}"/>
              </a:ext>
            </a:extLst>
          </p:cNvPr>
          <p:cNvSpPr txBox="1"/>
          <p:nvPr/>
        </p:nvSpPr>
        <p:spPr>
          <a:xfrm>
            <a:off x="3507660" y="5596128"/>
            <a:ext cx="5426110" cy="369332"/>
          </a:xfrm>
          <a:prstGeom prst="rect">
            <a:avLst/>
          </a:prstGeom>
          <a:noFill/>
        </p:spPr>
        <p:txBody>
          <a:bodyPr wrap="square" rtlCol="0">
            <a:spAutoFit/>
          </a:bodyPr>
          <a:lstStyle/>
          <a:p>
            <a:pPr algn="ctr"/>
            <a:r>
              <a:rPr lang="en-GB" dirty="0">
                <a:solidFill>
                  <a:schemeClr val="bg1"/>
                </a:solidFill>
              </a:rPr>
              <a:t>Secure and compliant by design, not by manual effort</a:t>
            </a:r>
            <a:endParaRPr lang="en-NL" dirty="0">
              <a:solidFill>
                <a:schemeClr val="bg1"/>
              </a:solidFill>
            </a:endParaRPr>
          </a:p>
        </p:txBody>
      </p:sp>
    </p:spTree>
    <p:extLst>
      <p:ext uri="{BB962C8B-B14F-4D97-AF65-F5344CB8AC3E}">
        <p14:creationId xmlns:p14="http://schemas.microsoft.com/office/powerpoint/2010/main" val="288484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95C2-512B-1D52-C89B-565D34A4C605}"/>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119166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5712715" cy="457200"/>
          </a:xfrm>
          <a:prstGeom prst="rect">
            <a:avLst/>
          </a:prstGeom>
          <a:noFill/>
          <a:ln/>
        </p:spPr>
        <p:txBody>
          <a:bodyPr wrap="square" lIns="0" tIns="0" rIns="0" bIns="0" rtlCol="0" anchor="t"/>
          <a:lstStyle/>
          <a:p>
            <a:pPr defTabSz="1219170">
              <a:lnSpc>
                <a:spcPts val="3600"/>
              </a:lnSpc>
            </a:pPr>
            <a:r>
              <a:rPr lang="en-US" sz="3600" b="1" dirty="0">
                <a:solidFill>
                  <a:srgbClr val="E6EDF3"/>
                </a:solidFill>
                <a:latin typeface="Arial" pitchFamily="34" charset="0"/>
                <a:ea typeface="Arial" pitchFamily="34" charset="-122"/>
                <a:cs typeface="Arial" pitchFamily="34" charset="-120"/>
              </a:rPr>
              <a:t>Today's Journey</a:t>
            </a:r>
            <a:endParaRPr lang="en-US" sz="3600" dirty="0">
              <a:solidFill>
                <a:prstClr val="black"/>
              </a:solidFill>
              <a:latin typeface="Calibri" panose="020F0502020204030204"/>
            </a:endParaRPr>
          </a:p>
        </p:txBody>
      </p:sp>
      <p:sp>
        <p:nvSpPr>
          <p:cNvPr id="3" name="Text 1"/>
          <p:cNvSpPr/>
          <p:nvPr/>
        </p:nvSpPr>
        <p:spPr>
          <a:xfrm>
            <a:off x="508000" y="2552700"/>
            <a:ext cx="508000" cy="508000"/>
          </a:xfrm>
          <a:prstGeom prst="roundRect">
            <a:avLst>
              <a:gd name="adj" fmla="val 240000"/>
            </a:avLst>
          </a:prstGeom>
          <a:solidFill>
            <a:srgbClr val="161B22"/>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705446" y="2664421"/>
            <a:ext cx="115372" cy="284361"/>
          </a:xfrm>
          <a:prstGeom prst="rect">
            <a:avLst/>
          </a:prstGeom>
          <a:noFill/>
          <a:ln/>
        </p:spPr>
        <p:txBody>
          <a:bodyPr wrap="square" lIns="0" tIns="0" rIns="0" bIns="0" rtlCol="0" anchor="t"/>
          <a:lstStyle/>
          <a:p>
            <a:pPr defTabSz="1219170">
              <a:lnSpc>
                <a:spcPts val="2240"/>
              </a:lnSpc>
            </a:pPr>
            <a:r>
              <a:rPr lang="en-US" sz="1600" b="1" dirty="0">
                <a:solidFill>
                  <a:srgbClr val="00D4FF"/>
                </a:solidFill>
                <a:latin typeface="Arial" pitchFamily="34" charset="0"/>
                <a:ea typeface="Arial" pitchFamily="34" charset="-122"/>
                <a:cs typeface="Arial" pitchFamily="34" charset="-120"/>
              </a:rPr>
              <a:t>1</a:t>
            </a:r>
            <a:endParaRPr lang="en-US" sz="1600" dirty="0">
              <a:solidFill>
                <a:prstClr val="black"/>
              </a:solidFill>
              <a:latin typeface="Calibri" panose="020F0502020204030204"/>
            </a:endParaRPr>
          </a:p>
        </p:txBody>
      </p:sp>
      <p:sp>
        <p:nvSpPr>
          <p:cNvPr id="5" name="Text 3"/>
          <p:cNvSpPr/>
          <p:nvPr/>
        </p:nvSpPr>
        <p:spPr>
          <a:xfrm>
            <a:off x="1219201" y="2673351"/>
            <a:ext cx="3843492"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The Foundation: How Azure Really Works</a:t>
            </a:r>
            <a:endParaRPr lang="en-US" sz="1500" dirty="0">
              <a:solidFill>
                <a:prstClr val="black"/>
              </a:solidFill>
              <a:latin typeface="Calibri" panose="020F0502020204030204"/>
            </a:endParaRPr>
          </a:p>
        </p:txBody>
      </p:sp>
      <p:sp>
        <p:nvSpPr>
          <p:cNvPr id="6" name="Text 4"/>
          <p:cNvSpPr/>
          <p:nvPr/>
        </p:nvSpPr>
        <p:spPr>
          <a:xfrm>
            <a:off x="508000" y="3263900"/>
            <a:ext cx="508000" cy="508000"/>
          </a:xfrm>
          <a:prstGeom prst="roundRect">
            <a:avLst>
              <a:gd name="adj" fmla="val 240000"/>
            </a:avLst>
          </a:prstGeom>
          <a:solidFill>
            <a:srgbClr val="161B22"/>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705446" y="3375621"/>
            <a:ext cx="115372" cy="284361"/>
          </a:xfrm>
          <a:prstGeom prst="rect">
            <a:avLst/>
          </a:prstGeom>
          <a:noFill/>
          <a:ln/>
        </p:spPr>
        <p:txBody>
          <a:bodyPr wrap="square" lIns="0" tIns="0" rIns="0" bIns="0" rtlCol="0" anchor="t"/>
          <a:lstStyle/>
          <a:p>
            <a:pPr defTabSz="1219170">
              <a:lnSpc>
                <a:spcPts val="2240"/>
              </a:lnSpc>
            </a:pPr>
            <a:r>
              <a:rPr lang="en-US" sz="1600" b="1" dirty="0">
                <a:solidFill>
                  <a:srgbClr val="00D4FF"/>
                </a:solidFill>
                <a:latin typeface="Arial" pitchFamily="34" charset="0"/>
                <a:ea typeface="Arial" pitchFamily="34" charset="-122"/>
                <a:cs typeface="Arial" pitchFamily="34" charset="-120"/>
              </a:rPr>
              <a:t>2</a:t>
            </a:r>
            <a:endParaRPr lang="en-US" sz="1600" dirty="0">
              <a:solidFill>
                <a:prstClr val="black"/>
              </a:solidFill>
              <a:latin typeface="Calibri" panose="020F0502020204030204"/>
            </a:endParaRPr>
          </a:p>
        </p:txBody>
      </p:sp>
      <p:sp>
        <p:nvSpPr>
          <p:cNvPr id="8" name="Text 6"/>
          <p:cNvSpPr/>
          <p:nvPr/>
        </p:nvSpPr>
        <p:spPr>
          <a:xfrm>
            <a:off x="1219200" y="3384551"/>
            <a:ext cx="3707677"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Myth: VNets Are Like Physical Networks</a:t>
            </a:r>
            <a:endParaRPr lang="en-US" sz="1500" dirty="0">
              <a:solidFill>
                <a:prstClr val="black"/>
              </a:solidFill>
              <a:latin typeface="Calibri" panose="020F0502020204030204"/>
            </a:endParaRPr>
          </a:p>
        </p:txBody>
      </p:sp>
      <p:sp>
        <p:nvSpPr>
          <p:cNvPr id="9" name="Text 7"/>
          <p:cNvSpPr/>
          <p:nvPr/>
        </p:nvSpPr>
        <p:spPr>
          <a:xfrm>
            <a:off x="508000" y="3975100"/>
            <a:ext cx="508000" cy="508000"/>
          </a:xfrm>
          <a:prstGeom prst="roundRect">
            <a:avLst>
              <a:gd name="adj" fmla="val 240000"/>
            </a:avLst>
          </a:prstGeom>
          <a:solidFill>
            <a:srgbClr val="161B22"/>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705446" y="4086821"/>
            <a:ext cx="115372" cy="284361"/>
          </a:xfrm>
          <a:prstGeom prst="rect">
            <a:avLst/>
          </a:prstGeom>
          <a:noFill/>
          <a:ln/>
        </p:spPr>
        <p:txBody>
          <a:bodyPr wrap="square" lIns="0" tIns="0" rIns="0" bIns="0" rtlCol="0" anchor="t"/>
          <a:lstStyle/>
          <a:p>
            <a:pPr defTabSz="1219170">
              <a:lnSpc>
                <a:spcPts val="2240"/>
              </a:lnSpc>
            </a:pPr>
            <a:r>
              <a:rPr lang="en-US" sz="1600" b="1" dirty="0">
                <a:solidFill>
                  <a:srgbClr val="00D4FF"/>
                </a:solidFill>
                <a:latin typeface="Arial" pitchFamily="34" charset="0"/>
                <a:ea typeface="Arial" pitchFamily="34" charset="-122"/>
                <a:cs typeface="Arial" pitchFamily="34" charset="-120"/>
              </a:rPr>
              <a:t>3</a:t>
            </a:r>
            <a:endParaRPr lang="en-US" sz="1600" dirty="0">
              <a:solidFill>
                <a:prstClr val="black"/>
              </a:solidFill>
              <a:latin typeface="Calibri" panose="020F0502020204030204"/>
            </a:endParaRPr>
          </a:p>
        </p:txBody>
      </p:sp>
      <p:sp>
        <p:nvSpPr>
          <p:cNvPr id="11" name="Text 9"/>
          <p:cNvSpPr/>
          <p:nvPr/>
        </p:nvSpPr>
        <p:spPr>
          <a:xfrm>
            <a:off x="1219200" y="4095751"/>
            <a:ext cx="3588259"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Myth: Subnets Are Broadcast Domains</a:t>
            </a:r>
            <a:endParaRPr lang="en-US" sz="1500" dirty="0">
              <a:solidFill>
                <a:prstClr val="black"/>
              </a:solidFill>
              <a:latin typeface="Calibri" panose="020F0502020204030204"/>
            </a:endParaRPr>
          </a:p>
        </p:txBody>
      </p:sp>
      <p:sp>
        <p:nvSpPr>
          <p:cNvPr id="12" name="Text 10"/>
          <p:cNvSpPr/>
          <p:nvPr/>
        </p:nvSpPr>
        <p:spPr>
          <a:xfrm>
            <a:off x="508000" y="4686300"/>
            <a:ext cx="508000" cy="508000"/>
          </a:xfrm>
          <a:prstGeom prst="roundRect">
            <a:avLst>
              <a:gd name="adj" fmla="val 240000"/>
            </a:avLst>
          </a:prstGeom>
          <a:solidFill>
            <a:srgbClr val="161B22"/>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1"/>
          <p:cNvSpPr/>
          <p:nvPr/>
        </p:nvSpPr>
        <p:spPr>
          <a:xfrm>
            <a:off x="705446" y="4798021"/>
            <a:ext cx="115372" cy="284361"/>
          </a:xfrm>
          <a:prstGeom prst="rect">
            <a:avLst/>
          </a:prstGeom>
          <a:noFill/>
          <a:ln/>
        </p:spPr>
        <p:txBody>
          <a:bodyPr wrap="square" lIns="0" tIns="0" rIns="0" bIns="0" rtlCol="0" anchor="t"/>
          <a:lstStyle/>
          <a:p>
            <a:pPr defTabSz="1219170">
              <a:lnSpc>
                <a:spcPts val="2240"/>
              </a:lnSpc>
            </a:pPr>
            <a:r>
              <a:rPr lang="en-US" sz="1600" b="1" dirty="0">
                <a:solidFill>
                  <a:srgbClr val="00D4FF"/>
                </a:solidFill>
                <a:latin typeface="Arial" pitchFamily="34" charset="0"/>
                <a:ea typeface="Arial" pitchFamily="34" charset="-122"/>
                <a:cs typeface="Arial" pitchFamily="34" charset="-120"/>
              </a:rPr>
              <a:t>4</a:t>
            </a:r>
            <a:endParaRPr lang="en-US" sz="1600" dirty="0">
              <a:solidFill>
                <a:prstClr val="black"/>
              </a:solidFill>
              <a:latin typeface="Calibri" panose="020F0502020204030204"/>
            </a:endParaRPr>
          </a:p>
        </p:txBody>
      </p:sp>
      <p:sp>
        <p:nvSpPr>
          <p:cNvPr id="14" name="Text 12"/>
          <p:cNvSpPr/>
          <p:nvPr/>
        </p:nvSpPr>
        <p:spPr>
          <a:xfrm>
            <a:off x="1219201" y="4806951"/>
            <a:ext cx="3393948"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Myth: ARP and DHCP Work Normally</a:t>
            </a:r>
            <a:endParaRPr lang="en-US" sz="1500" dirty="0">
              <a:solidFill>
                <a:prstClr val="black"/>
              </a:solidFill>
              <a:latin typeface="Calibri" panose="020F0502020204030204"/>
            </a:endParaRPr>
          </a:p>
        </p:txBody>
      </p:sp>
      <p:sp>
        <p:nvSpPr>
          <p:cNvPr id="15" name="Text 13"/>
          <p:cNvSpPr/>
          <p:nvPr/>
        </p:nvSpPr>
        <p:spPr>
          <a:xfrm>
            <a:off x="6299200" y="2552700"/>
            <a:ext cx="508000" cy="508000"/>
          </a:xfrm>
          <a:prstGeom prst="roundRect">
            <a:avLst>
              <a:gd name="adj" fmla="val 240000"/>
            </a:avLst>
          </a:prstGeom>
          <a:solidFill>
            <a:srgbClr val="161B22"/>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4"/>
          <p:cNvSpPr/>
          <p:nvPr/>
        </p:nvSpPr>
        <p:spPr>
          <a:xfrm>
            <a:off x="6496646" y="2664421"/>
            <a:ext cx="115372" cy="284361"/>
          </a:xfrm>
          <a:prstGeom prst="rect">
            <a:avLst/>
          </a:prstGeom>
          <a:noFill/>
          <a:ln/>
        </p:spPr>
        <p:txBody>
          <a:bodyPr wrap="square" lIns="0" tIns="0" rIns="0" bIns="0" rtlCol="0" anchor="t"/>
          <a:lstStyle/>
          <a:p>
            <a:pPr defTabSz="1219170">
              <a:lnSpc>
                <a:spcPts val="2240"/>
              </a:lnSpc>
            </a:pPr>
            <a:r>
              <a:rPr lang="en-US" sz="1600" b="1" dirty="0">
                <a:solidFill>
                  <a:srgbClr val="FF6B6B"/>
                </a:solidFill>
                <a:latin typeface="Arial" pitchFamily="34" charset="0"/>
                <a:ea typeface="Arial" pitchFamily="34" charset="-122"/>
                <a:cs typeface="Arial" pitchFamily="34" charset="-120"/>
              </a:rPr>
              <a:t>5</a:t>
            </a:r>
            <a:endParaRPr lang="en-US" sz="1600" dirty="0">
              <a:solidFill>
                <a:prstClr val="black"/>
              </a:solidFill>
              <a:latin typeface="Calibri" panose="020F0502020204030204"/>
            </a:endParaRPr>
          </a:p>
        </p:txBody>
      </p:sp>
      <p:sp>
        <p:nvSpPr>
          <p:cNvPr id="17" name="Text 15"/>
          <p:cNvSpPr/>
          <p:nvPr/>
        </p:nvSpPr>
        <p:spPr>
          <a:xfrm>
            <a:off x="7010401" y="2673351"/>
            <a:ext cx="3267647"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Myth: Routing Works Like On-Prem</a:t>
            </a:r>
            <a:endParaRPr lang="en-US" sz="1500" dirty="0">
              <a:solidFill>
                <a:prstClr val="black"/>
              </a:solidFill>
              <a:latin typeface="Calibri" panose="020F0502020204030204"/>
            </a:endParaRPr>
          </a:p>
        </p:txBody>
      </p:sp>
      <p:sp>
        <p:nvSpPr>
          <p:cNvPr id="18" name="Text 16"/>
          <p:cNvSpPr/>
          <p:nvPr/>
        </p:nvSpPr>
        <p:spPr>
          <a:xfrm>
            <a:off x="6299200" y="3263900"/>
            <a:ext cx="508000" cy="508000"/>
          </a:xfrm>
          <a:prstGeom prst="roundRect">
            <a:avLst>
              <a:gd name="adj" fmla="val 240000"/>
            </a:avLst>
          </a:prstGeom>
          <a:solidFill>
            <a:srgbClr val="161B22"/>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6496646" y="3375621"/>
            <a:ext cx="115372" cy="284361"/>
          </a:xfrm>
          <a:prstGeom prst="rect">
            <a:avLst/>
          </a:prstGeom>
          <a:noFill/>
          <a:ln/>
        </p:spPr>
        <p:txBody>
          <a:bodyPr wrap="square" lIns="0" tIns="0" rIns="0" bIns="0" rtlCol="0" anchor="t"/>
          <a:lstStyle/>
          <a:p>
            <a:pPr defTabSz="1219170">
              <a:lnSpc>
                <a:spcPts val="2240"/>
              </a:lnSpc>
            </a:pPr>
            <a:r>
              <a:rPr lang="en-US" sz="1600" b="1" dirty="0">
                <a:solidFill>
                  <a:srgbClr val="FF6B6B"/>
                </a:solidFill>
                <a:latin typeface="Arial" pitchFamily="34" charset="0"/>
                <a:ea typeface="Arial" pitchFamily="34" charset="-122"/>
                <a:cs typeface="Arial" pitchFamily="34" charset="-120"/>
              </a:rPr>
              <a:t>6</a:t>
            </a:r>
            <a:endParaRPr lang="en-US" sz="1600" dirty="0">
              <a:solidFill>
                <a:prstClr val="black"/>
              </a:solidFill>
              <a:latin typeface="Calibri" panose="020F0502020204030204"/>
            </a:endParaRPr>
          </a:p>
        </p:txBody>
      </p:sp>
      <p:sp>
        <p:nvSpPr>
          <p:cNvPr id="20" name="Text 18"/>
          <p:cNvSpPr/>
          <p:nvPr/>
        </p:nvSpPr>
        <p:spPr>
          <a:xfrm>
            <a:off x="7010400" y="3384551"/>
            <a:ext cx="2717304"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Myth: NSGs Are Simple ACLs</a:t>
            </a:r>
            <a:endParaRPr lang="en-US" sz="1500" dirty="0">
              <a:solidFill>
                <a:prstClr val="black"/>
              </a:solidFill>
              <a:latin typeface="Calibri" panose="020F0502020204030204"/>
            </a:endParaRPr>
          </a:p>
        </p:txBody>
      </p:sp>
      <p:sp>
        <p:nvSpPr>
          <p:cNvPr id="21" name="Text 19"/>
          <p:cNvSpPr/>
          <p:nvPr/>
        </p:nvSpPr>
        <p:spPr>
          <a:xfrm>
            <a:off x="6299200" y="3975100"/>
            <a:ext cx="508000" cy="508000"/>
          </a:xfrm>
          <a:prstGeom prst="roundRect">
            <a:avLst>
              <a:gd name="adj" fmla="val 240000"/>
            </a:avLst>
          </a:prstGeom>
          <a:solidFill>
            <a:srgbClr val="161B22"/>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2" name="Text 20"/>
          <p:cNvSpPr/>
          <p:nvPr/>
        </p:nvSpPr>
        <p:spPr>
          <a:xfrm>
            <a:off x="6496646" y="4086821"/>
            <a:ext cx="115372" cy="284361"/>
          </a:xfrm>
          <a:prstGeom prst="rect">
            <a:avLst/>
          </a:prstGeom>
          <a:noFill/>
          <a:ln/>
        </p:spPr>
        <p:txBody>
          <a:bodyPr wrap="square" lIns="0" tIns="0" rIns="0" bIns="0" rtlCol="0" anchor="t"/>
          <a:lstStyle/>
          <a:p>
            <a:pPr defTabSz="1219170">
              <a:lnSpc>
                <a:spcPts val="2240"/>
              </a:lnSpc>
            </a:pPr>
            <a:r>
              <a:rPr lang="en-US" sz="1600" b="1" dirty="0">
                <a:solidFill>
                  <a:srgbClr val="FF6B6B"/>
                </a:solidFill>
                <a:latin typeface="Arial" pitchFamily="34" charset="0"/>
                <a:ea typeface="Arial" pitchFamily="34" charset="-122"/>
                <a:cs typeface="Arial" pitchFamily="34" charset="-120"/>
              </a:rPr>
              <a:t>7</a:t>
            </a:r>
            <a:endParaRPr lang="en-US" sz="1600" dirty="0">
              <a:solidFill>
                <a:prstClr val="black"/>
              </a:solidFill>
              <a:latin typeface="Calibri" panose="020F0502020204030204"/>
            </a:endParaRPr>
          </a:p>
        </p:txBody>
      </p:sp>
      <p:sp>
        <p:nvSpPr>
          <p:cNvPr id="23" name="Text 21"/>
          <p:cNvSpPr/>
          <p:nvPr/>
        </p:nvSpPr>
        <p:spPr>
          <a:xfrm>
            <a:off x="7010401" y="4095751"/>
            <a:ext cx="1767412"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The VFP Deep Dive</a:t>
            </a:r>
            <a:endParaRPr lang="en-US" sz="1500" dirty="0">
              <a:solidFill>
                <a:prstClr val="black"/>
              </a:solidFill>
              <a:latin typeface="Calibri" panose="020F0502020204030204"/>
            </a:endParaRPr>
          </a:p>
        </p:txBody>
      </p:sp>
      <p:sp>
        <p:nvSpPr>
          <p:cNvPr id="24" name="Text 22"/>
          <p:cNvSpPr/>
          <p:nvPr/>
        </p:nvSpPr>
        <p:spPr>
          <a:xfrm>
            <a:off x="6299200" y="4686300"/>
            <a:ext cx="508000" cy="508000"/>
          </a:xfrm>
          <a:prstGeom prst="roundRect">
            <a:avLst>
              <a:gd name="adj" fmla="val 240000"/>
            </a:avLst>
          </a:prstGeom>
          <a:solidFill>
            <a:srgbClr val="161B22"/>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5" name="Text 23"/>
          <p:cNvSpPr/>
          <p:nvPr/>
        </p:nvSpPr>
        <p:spPr>
          <a:xfrm>
            <a:off x="6496646" y="4798021"/>
            <a:ext cx="115372" cy="284361"/>
          </a:xfrm>
          <a:prstGeom prst="rect">
            <a:avLst/>
          </a:prstGeom>
          <a:noFill/>
          <a:ln/>
        </p:spPr>
        <p:txBody>
          <a:bodyPr wrap="square" lIns="0" tIns="0" rIns="0" bIns="0" rtlCol="0" anchor="t"/>
          <a:lstStyle/>
          <a:p>
            <a:pPr defTabSz="1219170">
              <a:lnSpc>
                <a:spcPts val="2240"/>
              </a:lnSpc>
            </a:pPr>
            <a:r>
              <a:rPr lang="en-US" sz="1600" b="1" dirty="0">
                <a:solidFill>
                  <a:srgbClr val="FF6B6B"/>
                </a:solidFill>
                <a:latin typeface="Arial" pitchFamily="34" charset="0"/>
                <a:ea typeface="Arial" pitchFamily="34" charset="-122"/>
                <a:cs typeface="Arial" pitchFamily="34" charset="-120"/>
              </a:rPr>
              <a:t>8</a:t>
            </a:r>
            <a:endParaRPr lang="en-US" sz="1600" dirty="0">
              <a:solidFill>
                <a:prstClr val="black"/>
              </a:solidFill>
              <a:latin typeface="Calibri" panose="020F0502020204030204"/>
            </a:endParaRPr>
          </a:p>
        </p:txBody>
      </p:sp>
      <p:sp>
        <p:nvSpPr>
          <p:cNvPr id="26" name="Text 24"/>
          <p:cNvSpPr/>
          <p:nvPr/>
        </p:nvSpPr>
        <p:spPr>
          <a:xfrm>
            <a:off x="7010400" y="4806951"/>
            <a:ext cx="3131427" cy="266700"/>
          </a:xfrm>
          <a:prstGeom prst="rect">
            <a:avLst/>
          </a:prstGeom>
          <a:noFill/>
          <a:ln/>
        </p:spPr>
        <p:txBody>
          <a:bodyPr wrap="square" lIns="0" tIns="0" rIns="0" bIns="0" rtlCol="0" anchor="t"/>
          <a:lstStyle/>
          <a:p>
            <a:pPr defTabSz="1219170">
              <a:lnSpc>
                <a:spcPts val="2100"/>
              </a:lnSpc>
            </a:pPr>
            <a:r>
              <a:rPr lang="en-US" sz="1500" b="1" dirty="0">
                <a:solidFill>
                  <a:srgbClr val="E6EDF3"/>
                </a:solidFill>
                <a:latin typeface="Arial" pitchFamily="34" charset="0"/>
                <a:ea typeface="Arial" pitchFamily="34" charset="-122"/>
                <a:cs typeface="Arial" pitchFamily="34" charset="-120"/>
              </a:rPr>
              <a:t>Accelerated Networking &amp; SR-IOV</a:t>
            </a:r>
            <a:endParaRPr lang="en-US" sz="1500" dirty="0">
              <a:solidFill>
                <a:prstClr val="black"/>
              </a:solidFill>
              <a:latin typeface="Calibri" panose="020F0502020204030204"/>
            </a:endParaRPr>
          </a:p>
        </p:txBody>
      </p:sp>
      <p:sp>
        <p:nvSpPr>
          <p:cNvPr id="27" name="Text 25"/>
          <p:cNvSpPr/>
          <p:nvPr/>
        </p:nvSpPr>
        <p:spPr>
          <a:xfrm>
            <a:off x="11062692" y="6375400"/>
            <a:ext cx="633733" cy="177800"/>
          </a:xfrm>
          <a:prstGeom prst="rect">
            <a:avLst/>
          </a:prstGeom>
          <a:noFill/>
          <a:ln/>
        </p:spPr>
        <p:txBody>
          <a:bodyPr wrap="square" lIns="0" tIns="0" rIns="0" bIns="0" rtlCol="0" anchor="t"/>
          <a:lstStyle/>
          <a:p>
            <a:pPr defTabSz="1219170">
              <a:lnSpc>
                <a:spcPts val="1400"/>
              </a:lnSpc>
            </a:pPr>
            <a:r>
              <a:rPr lang="en-US" sz="1000" dirty="0">
                <a:solidFill>
                  <a:srgbClr val="8B949E"/>
                </a:solidFill>
                <a:latin typeface="Arial" pitchFamily="34" charset="0"/>
                <a:ea typeface="Arial" pitchFamily="34" charset="-122"/>
                <a:cs typeface="Arial" pitchFamily="34" charset="-120"/>
              </a:rPr>
              <a:t>45 minutes</a:t>
            </a:r>
            <a:endParaRPr lang="en-US" sz="1000" dirty="0">
              <a:solidFill>
                <a:prstClr val="black"/>
              </a:solidFill>
              <a:latin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549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095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D1117"/>
        </a:solidFill>
        <a:effectLst/>
      </p:bgPr>
    </p:bg>
    <p:spTree>
      <p:nvGrpSpPr>
        <p:cNvPr id="1" name=""/>
        <p:cNvGrpSpPr/>
        <p:nvPr/>
      </p:nvGrpSpPr>
      <p:grpSpPr>
        <a:xfrm>
          <a:off x="0" y="0"/>
          <a:ext cx="0" cy="0"/>
          <a:chOff x="0" y="0"/>
          <a:chExt cx="0" cy="0"/>
        </a:xfrm>
      </p:grpSpPr>
      <p:pic>
        <p:nvPicPr>
          <p:cNvPr id="2" name="Image 0" descr="/tmp/rasterized-gradient-fad5ddd1.png"/>
          <p:cNvPicPr>
            <a:picLocks noChangeAspect="1"/>
          </p:cNvPicPr>
          <p:nvPr/>
        </p:nvPicPr>
        <p:blipFill>
          <a:blip r:embed="rId3"/>
          <a:stretch>
            <a:fillRect/>
          </a:stretch>
        </p:blipFill>
        <p:spPr>
          <a:xfrm>
            <a:off x="0" y="0"/>
            <a:ext cx="12192000" cy="101600"/>
          </a:xfrm>
          <a:prstGeom prst="rect">
            <a:avLst/>
          </a:prstGeom>
        </p:spPr>
      </p:pic>
      <p:sp>
        <p:nvSpPr>
          <p:cNvPr id="3" name="Text 0"/>
          <p:cNvSpPr/>
          <p:nvPr/>
        </p:nvSpPr>
        <p:spPr>
          <a:xfrm>
            <a:off x="508000" y="457200"/>
            <a:ext cx="5712715" cy="457200"/>
          </a:xfrm>
          <a:prstGeom prst="rect">
            <a:avLst/>
          </a:prstGeom>
          <a:noFill/>
          <a:ln/>
        </p:spPr>
        <p:txBody>
          <a:bodyPr wrap="square" lIns="0" tIns="0" rIns="0" bIns="0" rtlCol="0" anchor="t"/>
          <a:lstStyle/>
          <a:p>
            <a:pPr defTabSz="1219170">
              <a:lnSpc>
                <a:spcPts val="3600"/>
              </a:lnSpc>
            </a:pPr>
            <a:r>
              <a:rPr lang="en-US" sz="3600" b="1" dirty="0">
                <a:solidFill>
                  <a:srgbClr val="E6EDF3"/>
                </a:solidFill>
                <a:latin typeface="Arial" pitchFamily="34" charset="0"/>
                <a:ea typeface="Arial" pitchFamily="34" charset="-122"/>
                <a:cs typeface="Arial" pitchFamily="34" charset="-120"/>
              </a:rPr>
              <a:t>Resources &amp; References</a:t>
            </a:r>
            <a:endParaRPr lang="en-US" sz="3600" dirty="0">
              <a:solidFill>
                <a:prstClr val="black"/>
              </a:solidFill>
              <a:latin typeface="Calibri" panose="020F0502020204030204"/>
            </a:endParaRPr>
          </a:p>
        </p:txBody>
      </p:sp>
      <p:sp>
        <p:nvSpPr>
          <p:cNvPr id="4" name="Text 1"/>
          <p:cNvSpPr/>
          <p:nvPr/>
        </p:nvSpPr>
        <p:spPr>
          <a:xfrm>
            <a:off x="508000" y="1196380"/>
            <a:ext cx="5867400" cy="2651720"/>
          </a:xfrm>
          <a:prstGeom prst="roundRect">
            <a:avLst>
              <a:gd name="adj" fmla="val 3831"/>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5" name="Text 2"/>
          <p:cNvSpPr/>
          <p:nvPr/>
        </p:nvSpPr>
        <p:spPr>
          <a:xfrm>
            <a:off x="711201" y="1399580"/>
            <a:ext cx="557022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0D4FF"/>
                </a:solidFill>
                <a:latin typeface="Arial" pitchFamily="34" charset="0"/>
                <a:ea typeface="Arial" pitchFamily="34" charset="-122"/>
                <a:cs typeface="Arial" pitchFamily="34" charset="-120"/>
              </a:rPr>
              <a:t>ESSENTIAL READING</a:t>
            </a:r>
            <a:endParaRPr lang="en-US" sz="1200" dirty="0">
              <a:solidFill>
                <a:prstClr val="black"/>
              </a:solidFill>
              <a:latin typeface="Calibri" panose="020F0502020204030204"/>
            </a:endParaRPr>
          </a:p>
        </p:txBody>
      </p:sp>
      <p:sp>
        <p:nvSpPr>
          <p:cNvPr id="6" name="Text 3"/>
          <p:cNvSpPr/>
          <p:nvPr/>
        </p:nvSpPr>
        <p:spPr>
          <a:xfrm>
            <a:off x="711200" y="1714500"/>
            <a:ext cx="5461000" cy="1930400"/>
          </a:xfrm>
          <a:prstGeom prst="rect">
            <a:avLst/>
          </a:prstGeom>
          <a:noFill/>
          <a:ln/>
        </p:spPr>
        <p:txBody>
          <a:bodyPr wrap="square" lIns="101600" tIns="0" rIns="0" bIns="0" rtlCol="0" anchor="t"/>
          <a:lstStyle/>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VFP: A Virtual Switch Platform for Host SDN (NSDI 2017)</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Azure Virtual Network FAQ - Microsoft Learn</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Azure Accelerated Networking Overview</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Hyper-V Network Virtualization Technical Details</a:t>
            </a:r>
            <a:endParaRPr lang="en-US" dirty="0">
              <a:solidFill>
                <a:prstClr val="black"/>
              </a:solidFill>
              <a:latin typeface="Calibri" panose="020F0502020204030204"/>
            </a:endParaRPr>
          </a:p>
        </p:txBody>
      </p:sp>
      <p:sp>
        <p:nvSpPr>
          <p:cNvPr id="7" name="Text 4"/>
          <p:cNvSpPr/>
          <p:nvPr/>
        </p:nvSpPr>
        <p:spPr>
          <a:xfrm>
            <a:off x="508000" y="4051300"/>
            <a:ext cx="5867400" cy="2296120"/>
          </a:xfrm>
          <a:prstGeom prst="roundRect">
            <a:avLst>
              <a:gd name="adj" fmla="val 4425"/>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5"/>
          <p:cNvSpPr/>
          <p:nvPr/>
        </p:nvSpPr>
        <p:spPr>
          <a:xfrm>
            <a:off x="711201" y="4254500"/>
            <a:ext cx="557022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0D4FF"/>
                </a:solidFill>
                <a:latin typeface="Arial" pitchFamily="34" charset="0"/>
                <a:ea typeface="Arial" pitchFamily="34" charset="-122"/>
                <a:cs typeface="Arial" pitchFamily="34" charset="-120"/>
              </a:rPr>
              <a:t>NETWORK WATCHER TOOLS</a:t>
            </a:r>
            <a:endParaRPr lang="en-US" sz="1200" dirty="0">
              <a:solidFill>
                <a:prstClr val="black"/>
              </a:solidFill>
              <a:latin typeface="Calibri" panose="020F0502020204030204"/>
            </a:endParaRPr>
          </a:p>
        </p:txBody>
      </p:sp>
      <p:sp>
        <p:nvSpPr>
          <p:cNvPr id="9" name="Text 6"/>
          <p:cNvSpPr/>
          <p:nvPr/>
        </p:nvSpPr>
        <p:spPr>
          <a:xfrm>
            <a:off x="711200" y="4569420"/>
            <a:ext cx="5461000" cy="1574800"/>
          </a:xfrm>
          <a:prstGeom prst="rect">
            <a:avLst/>
          </a:prstGeom>
          <a:noFill/>
          <a:ln/>
        </p:spPr>
        <p:txBody>
          <a:bodyPr wrap="square" lIns="101600" tIns="0" rIns="0" bIns="0" rtlCol="0" anchor="t"/>
          <a:lstStyle/>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Effective Routes - View computed routing tables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Next Hop - Test routing decisions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IP Flow Verify - Test NSG rules</a:t>
            </a:r>
            <a:endParaRPr lang="en-US" dirty="0">
              <a:solidFill>
                <a:prstClr val="black"/>
              </a:solidFill>
              <a:latin typeface="Calibri" panose="020F0502020204030204"/>
            </a:endParaRPr>
          </a:p>
          <a:p>
            <a:pPr marL="101597" indent="-1015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NSG Flow Logs - Traffic analytics</a:t>
            </a:r>
            <a:endParaRPr lang="en-US" dirty="0">
              <a:solidFill>
                <a:prstClr val="black"/>
              </a:solidFill>
              <a:latin typeface="Calibri" panose="020F0502020204030204"/>
            </a:endParaRPr>
          </a:p>
        </p:txBody>
      </p:sp>
      <p:pic>
        <p:nvPicPr>
          <p:cNvPr id="10" name="Image 1" descr="/tmp/rasterized-gradient-fe767ca0.png"/>
          <p:cNvPicPr>
            <a:picLocks noChangeAspect="1"/>
          </p:cNvPicPr>
          <p:nvPr/>
        </p:nvPicPr>
        <p:blipFill>
          <a:blip r:embed="rId4"/>
          <a:stretch>
            <a:fillRect/>
          </a:stretch>
        </p:blipFill>
        <p:spPr>
          <a:xfrm>
            <a:off x="7888685" y="2442370"/>
            <a:ext cx="2789833" cy="2659063"/>
          </a:xfrm>
          <a:prstGeom prst="rect">
            <a:avLst/>
          </a:prstGeom>
        </p:spPr>
      </p:pic>
      <p:sp>
        <p:nvSpPr>
          <p:cNvPr id="11" name="Text 7"/>
          <p:cNvSpPr/>
          <p:nvPr/>
        </p:nvSpPr>
        <p:spPr>
          <a:xfrm>
            <a:off x="8288269" y="2861469"/>
            <a:ext cx="1990665" cy="391120"/>
          </a:xfrm>
          <a:prstGeom prst="rect">
            <a:avLst/>
          </a:prstGeom>
          <a:noFill/>
          <a:ln/>
        </p:spPr>
        <p:txBody>
          <a:bodyPr wrap="square" lIns="0" tIns="0" rIns="0" bIns="0" rtlCol="0" anchor="t"/>
          <a:lstStyle/>
          <a:p>
            <a:pPr algn="ctr" defTabSz="1219170">
              <a:lnSpc>
                <a:spcPts val="3080"/>
              </a:lnSpc>
            </a:pPr>
            <a:r>
              <a:rPr lang="en-US" sz="2200" b="1" dirty="0">
                <a:solidFill>
                  <a:srgbClr val="E6EDF3"/>
                </a:solidFill>
                <a:latin typeface="Arial" pitchFamily="34" charset="0"/>
                <a:ea typeface="Arial" pitchFamily="34" charset="-122"/>
                <a:cs typeface="Arial" pitchFamily="34" charset="-120"/>
              </a:rPr>
              <a:t>Thank You!</a:t>
            </a:r>
            <a:endParaRPr lang="en-US" sz="2200" dirty="0">
              <a:solidFill>
                <a:prstClr val="black"/>
              </a:solidFill>
              <a:latin typeface="Calibri" panose="020F0502020204030204"/>
            </a:endParaRPr>
          </a:p>
        </p:txBody>
      </p:sp>
      <p:sp>
        <p:nvSpPr>
          <p:cNvPr id="12" name="Text 8"/>
          <p:cNvSpPr/>
          <p:nvPr/>
        </p:nvSpPr>
        <p:spPr>
          <a:xfrm>
            <a:off x="8902501" y="3455789"/>
            <a:ext cx="762000" cy="25400"/>
          </a:xfrm>
          <a:prstGeom prst="rect">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9"/>
          <p:cNvSpPr/>
          <p:nvPr/>
        </p:nvSpPr>
        <p:spPr>
          <a:xfrm>
            <a:off x="8288269" y="3684389"/>
            <a:ext cx="1990665" cy="248840"/>
          </a:xfrm>
          <a:prstGeom prst="rect">
            <a:avLst/>
          </a:prstGeom>
          <a:noFill/>
          <a:ln/>
        </p:spPr>
        <p:txBody>
          <a:bodyPr wrap="square" lIns="0" tIns="0" rIns="0" bIns="0" rtlCol="0" anchor="t"/>
          <a:lstStyle/>
          <a:p>
            <a:pPr algn="ctr" defTabSz="1219170">
              <a:lnSpc>
                <a:spcPts val="1960"/>
              </a:lnSpc>
            </a:pPr>
            <a:r>
              <a:rPr lang="en-US" sz="1400" dirty="0">
                <a:solidFill>
                  <a:srgbClr val="C9D1D9"/>
                </a:solidFill>
                <a:latin typeface="Arial" pitchFamily="34" charset="0"/>
                <a:ea typeface="Arial" pitchFamily="34" charset="-122"/>
                <a:cs typeface="Arial" pitchFamily="34" charset="-120"/>
              </a:rPr>
              <a:t>Marc Dekeyser</a:t>
            </a:r>
            <a:endParaRPr lang="en-US" sz="1400" dirty="0">
              <a:solidFill>
                <a:prstClr val="black"/>
              </a:solidFill>
              <a:latin typeface="Calibri" panose="020F0502020204030204"/>
            </a:endParaRPr>
          </a:p>
        </p:txBody>
      </p:sp>
      <p:sp>
        <p:nvSpPr>
          <p:cNvPr id="14" name="Text 10"/>
          <p:cNvSpPr/>
          <p:nvPr/>
        </p:nvSpPr>
        <p:spPr>
          <a:xfrm>
            <a:off x="8288269" y="4034830"/>
            <a:ext cx="1990665" cy="230981"/>
          </a:xfrm>
          <a:prstGeom prst="rect">
            <a:avLst/>
          </a:prstGeom>
          <a:noFill/>
          <a:ln/>
        </p:spPr>
        <p:txBody>
          <a:bodyPr wrap="square" lIns="0" tIns="0" rIns="0" bIns="0" rtlCol="0" anchor="t"/>
          <a:lstStyle/>
          <a:p>
            <a:pPr algn="ctr" defTabSz="1219170">
              <a:lnSpc>
                <a:spcPts val="1820"/>
              </a:lnSpc>
              <a:spcBef>
                <a:spcPts val="800"/>
              </a:spcBef>
            </a:pPr>
            <a:r>
              <a:rPr lang="en-US" sz="1300" dirty="0">
                <a:solidFill>
                  <a:srgbClr val="00D4FF"/>
                </a:solidFill>
                <a:latin typeface="Arial" pitchFamily="34" charset="0"/>
                <a:ea typeface="Arial" pitchFamily="34" charset="-122"/>
                <a:cs typeface="Arial" pitchFamily="34" charset="-120"/>
              </a:rPr>
              <a:t>Crimson Owl Technologies</a:t>
            </a:r>
            <a:endParaRPr lang="en-US" sz="1300" dirty="0">
              <a:solidFill>
                <a:prstClr val="black"/>
              </a:solidFill>
              <a:latin typeface="Calibri" panose="020F0502020204030204"/>
            </a:endParaRPr>
          </a:p>
        </p:txBody>
      </p:sp>
      <p:sp>
        <p:nvSpPr>
          <p:cNvPr id="15" name="Text 11"/>
          <p:cNvSpPr/>
          <p:nvPr/>
        </p:nvSpPr>
        <p:spPr>
          <a:xfrm>
            <a:off x="8288269" y="4469011"/>
            <a:ext cx="1990665" cy="213320"/>
          </a:xfrm>
          <a:prstGeom prst="rect">
            <a:avLst/>
          </a:prstGeom>
          <a:noFill/>
          <a:ln/>
        </p:spPr>
        <p:txBody>
          <a:bodyPr wrap="square" lIns="0" tIns="0" rIns="0" bIns="0" rtlCol="0" anchor="t"/>
          <a:lstStyle/>
          <a:p>
            <a:pPr algn="ctr" defTabSz="1219170">
              <a:lnSpc>
                <a:spcPts val="1680"/>
              </a:lnSpc>
              <a:spcBef>
                <a:spcPts val="1600"/>
              </a:spcBef>
            </a:pPr>
            <a:r>
              <a:rPr lang="en-US" sz="1200" dirty="0">
                <a:solidFill>
                  <a:srgbClr val="8B949E"/>
                </a:solidFill>
                <a:latin typeface="Arial" pitchFamily="34" charset="0"/>
                <a:ea typeface="Arial" pitchFamily="34" charset="-122"/>
                <a:cs typeface="Arial" pitchFamily="34" charset="-120"/>
              </a:rPr>
              <a:t>Questions?</a:t>
            </a:r>
            <a:endParaRPr lang="en-US" sz="1200" dirty="0">
              <a:solidFill>
                <a:prstClr val="black"/>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0" y="355600"/>
            <a:ext cx="7888987" cy="457200"/>
          </a:xfrm>
          <a:prstGeom prst="rect">
            <a:avLst/>
          </a:prstGeom>
          <a:noFill/>
          <a:ln/>
        </p:spPr>
        <p:txBody>
          <a:bodyPr wrap="square" lIns="0" tIns="0" rIns="0" bIns="0" rtlCol="0" anchor="t"/>
          <a:lstStyle/>
          <a:p>
            <a:pPr defTabSz="1219170">
              <a:lnSpc>
                <a:spcPts val="3600"/>
              </a:lnSpc>
            </a:pPr>
            <a:r>
              <a:rPr lang="en-US" sz="3600" b="1" dirty="0">
                <a:solidFill>
                  <a:srgbClr val="E6EDF3"/>
                </a:solidFill>
                <a:latin typeface="Arial" pitchFamily="34" charset="0"/>
                <a:ea typeface="Arial" pitchFamily="34" charset="-122"/>
                <a:cs typeface="Arial" pitchFamily="34" charset="-120"/>
              </a:rPr>
              <a:t>The Traditional Networking Mindset</a:t>
            </a:r>
            <a:endParaRPr lang="en-US" sz="3600" dirty="0">
              <a:solidFill>
                <a:prstClr val="black"/>
              </a:solidFill>
              <a:latin typeface="Calibri" panose="020F0502020204030204"/>
            </a:endParaRPr>
          </a:p>
        </p:txBody>
      </p:sp>
      <p:sp>
        <p:nvSpPr>
          <p:cNvPr id="3" name="Text 1"/>
          <p:cNvSpPr/>
          <p:nvPr/>
        </p:nvSpPr>
        <p:spPr>
          <a:xfrm>
            <a:off x="508000" y="1792684"/>
            <a:ext cx="4800600" cy="1391643"/>
          </a:xfrm>
          <a:prstGeom prst="rect">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Shape 2"/>
          <p:cNvSpPr/>
          <p:nvPr/>
        </p:nvSpPr>
        <p:spPr>
          <a:xfrm>
            <a:off x="533400" y="1792684"/>
            <a:ext cx="0" cy="1391643"/>
          </a:xfrm>
          <a:prstGeom prst="line">
            <a:avLst/>
          </a:prstGeom>
          <a:noFill/>
          <a:ln w="38100">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5" name="Text 3"/>
          <p:cNvSpPr/>
          <p:nvPr/>
        </p:nvSpPr>
        <p:spPr>
          <a:xfrm>
            <a:off x="812801" y="2046684"/>
            <a:ext cx="4326636"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THE TRAP</a:t>
            </a:r>
            <a:endParaRPr lang="en-US" sz="1200" dirty="0">
              <a:solidFill>
                <a:prstClr val="black"/>
              </a:solidFill>
              <a:latin typeface="Calibri" panose="020F0502020204030204"/>
            </a:endParaRPr>
          </a:p>
        </p:txBody>
      </p:sp>
      <p:sp>
        <p:nvSpPr>
          <p:cNvPr id="6" name="Text 4"/>
          <p:cNvSpPr/>
          <p:nvPr/>
        </p:nvSpPr>
        <p:spPr>
          <a:xfrm>
            <a:off x="812801" y="2361606"/>
            <a:ext cx="4326636" cy="568721"/>
          </a:xfrm>
          <a:prstGeom prst="rect">
            <a:avLst/>
          </a:prstGeom>
          <a:noFill/>
          <a:ln/>
        </p:spPr>
        <p:txBody>
          <a:bodyPr wrap="square" lIns="0" tIns="0" rIns="0" bIns="0" rtlCol="0" anchor="t"/>
          <a:lstStyle/>
          <a:p>
            <a:pPr defTabSz="1219170">
              <a:lnSpc>
                <a:spcPts val="2240"/>
              </a:lnSpc>
            </a:pPr>
            <a:r>
              <a:rPr lang="en-US" sz="1400" dirty="0">
                <a:solidFill>
                  <a:srgbClr val="E6EDF3"/>
                </a:solidFill>
                <a:latin typeface="Arial" pitchFamily="34" charset="0"/>
                <a:ea typeface="Arial" pitchFamily="34" charset="-122"/>
                <a:cs typeface="Arial" pitchFamily="34" charset="-120"/>
              </a:rPr>
              <a:t>Network engineers come to Azure with decades of physical networking knowledge - and it betrays them.</a:t>
            </a:r>
            <a:endParaRPr lang="en-US" sz="1400" dirty="0">
              <a:solidFill>
                <a:prstClr val="black"/>
              </a:solidFill>
              <a:latin typeface="Calibri" panose="020F0502020204030204"/>
            </a:endParaRPr>
          </a:p>
        </p:txBody>
      </p:sp>
      <p:sp>
        <p:nvSpPr>
          <p:cNvPr id="7" name="Text 5"/>
          <p:cNvSpPr/>
          <p:nvPr/>
        </p:nvSpPr>
        <p:spPr>
          <a:xfrm>
            <a:off x="508001" y="3438327"/>
            <a:ext cx="4896612" cy="280591"/>
          </a:xfrm>
          <a:prstGeom prst="rect">
            <a:avLst/>
          </a:prstGeom>
          <a:noFill/>
          <a:ln/>
        </p:spPr>
        <p:txBody>
          <a:bodyPr wrap="square" lIns="0" tIns="0" rIns="0" bIns="0" rtlCol="0" anchor="t"/>
          <a:lstStyle/>
          <a:p>
            <a:pPr defTabSz="1219170">
              <a:lnSpc>
                <a:spcPts val="2211"/>
              </a:lnSpc>
            </a:pPr>
            <a:r>
              <a:rPr lang="en-US" sz="1300" dirty="0">
                <a:solidFill>
                  <a:srgbClr val="8B949E"/>
                </a:solidFill>
                <a:latin typeface="Arial" pitchFamily="34" charset="0"/>
                <a:ea typeface="Arial" pitchFamily="34" charset="-122"/>
                <a:cs typeface="Arial" pitchFamily="34" charset="-120"/>
              </a:rPr>
              <a:t>We think in terms of:</a:t>
            </a:r>
            <a:endParaRPr lang="en-US" sz="1300" dirty="0">
              <a:solidFill>
                <a:prstClr val="black"/>
              </a:solidFill>
              <a:latin typeface="Calibri" panose="020F0502020204030204"/>
            </a:endParaRPr>
          </a:p>
        </p:txBody>
      </p:sp>
      <p:sp>
        <p:nvSpPr>
          <p:cNvPr id="8" name="Text 6"/>
          <p:cNvSpPr/>
          <p:nvPr/>
        </p:nvSpPr>
        <p:spPr>
          <a:xfrm>
            <a:off x="508000" y="3972917"/>
            <a:ext cx="4800600" cy="1981200"/>
          </a:xfrm>
          <a:prstGeom prst="rect">
            <a:avLst/>
          </a:prstGeom>
          <a:noFill/>
          <a:ln/>
        </p:spPr>
        <p:txBody>
          <a:bodyPr wrap="square" lIns="127000" tIns="0" rIns="0" bIns="0" rtlCol="0" anchor="t"/>
          <a:lstStyle/>
          <a:p>
            <a:pPr marL="126997" indent="-1269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Switches and routers</a:t>
            </a:r>
            <a:endParaRPr lang="en-US" dirty="0">
              <a:solidFill>
                <a:prstClr val="black"/>
              </a:solidFill>
              <a:latin typeface="Calibri" panose="020F0502020204030204"/>
            </a:endParaRPr>
          </a:p>
          <a:p>
            <a:pPr marL="126997" indent="-1269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VLANs and broadcast domains</a:t>
            </a:r>
            <a:endParaRPr lang="en-US" dirty="0">
              <a:solidFill>
                <a:prstClr val="black"/>
              </a:solidFill>
              <a:latin typeface="Calibri" panose="020F0502020204030204"/>
            </a:endParaRPr>
          </a:p>
          <a:p>
            <a:pPr marL="126997" indent="-1269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ARP tables and MAC learning</a:t>
            </a:r>
            <a:endParaRPr lang="en-US" dirty="0">
              <a:solidFill>
                <a:prstClr val="black"/>
              </a:solidFill>
              <a:latin typeface="Calibri" panose="020F0502020204030204"/>
            </a:endParaRPr>
          </a:p>
          <a:p>
            <a:pPr marL="126997" indent="-1269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Spanning tree and routing protocols</a:t>
            </a:r>
            <a:endParaRPr lang="en-US" dirty="0">
              <a:solidFill>
                <a:prstClr val="black"/>
              </a:solidFill>
              <a:latin typeface="Calibri" panose="020F0502020204030204"/>
            </a:endParaRPr>
          </a:p>
          <a:p>
            <a:pPr marL="126997" indent="-126997" defTabSz="1219170">
              <a:lnSpc>
                <a:spcPts val="2800"/>
              </a:lnSpc>
              <a:buSzPct val="100000"/>
              <a:buFontTx/>
              <a:buChar char="•"/>
            </a:pPr>
            <a:r>
              <a:rPr lang="en-US" dirty="0">
                <a:solidFill>
                  <a:srgbClr val="C9D1D9"/>
                </a:solidFill>
                <a:latin typeface="Arial" pitchFamily="34" charset="0"/>
                <a:ea typeface="Arial" pitchFamily="34" charset="-122"/>
                <a:cs typeface="Arial" pitchFamily="34" charset="-120"/>
              </a:rPr>
              <a:t>Physical cables and port channels</a:t>
            </a:r>
            <a:endParaRPr lang="en-US" dirty="0">
              <a:solidFill>
                <a:prstClr val="black"/>
              </a:solidFill>
              <a:latin typeface="Calibri" panose="020F0502020204030204"/>
            </a:endParaRPr>
          </a:p>
        </p:txBody>
      </p:sp>
      <p:pic>
        <p:nvPicPr>
          <p:cNvPr id="9" name="Image 0" descr="/tmp/rasterized-gradient-92c0e6a2.png"/>
          <p:cNvPicPr>
            <a:picLocks noChangeAspect="1"/>
          </p:cNvPicPr>
          <p:nvPr/>
        </p:nvPicPr>
        <p:blipFill>
          <a:blip r:embed="rId3"/>
          <a:stretch>
            <a:fillRect/>
          </a:stretch>
        </p:blipFill>
        <p:spPr>
          <a:xfrm>
            <a:off x="5816600" y="2128640"/>
            <a:ext cx="5867400" cy="3489721"/>
          </a:xfrm>
          <a:prstGeom prst="rect">
            <a:avLst/>
          </a:prstGeom>
        </p:spPr>
      </p:pic>
      <p:sp>
        <p:nvSpPr>
          <p:cNvPr id="10" name="Text 7"/>
          <p:cNvSpPr/>
          <p:nvPr/>
        </p:nvSpPr>
        <p:spPr>
          <a:xfrm>
            <a:off x="6198363" y="2560440"/>
            <a:ext cx="5103876" cy="853281"/>
          </a:xfrm>
          <a:prstGeom prst="rect">
            <a:avLst/>
          </a:prstGeom>
          <a:noFill/>
          <a:ln/>
        </p:spPr>
        <p:txBody>
          <a:bodyPr wrap="square" lIns="0" tIns="0" rIns="0" bIns="0" rtlCol="0" anchor="t"/>
          <a:lstStyle/>
          <a:p>
            <a:pPr algn="ctr" defTabSz="1219170">
              <a:lnSpc>
                <a:spcPts val="6720"/>
              </a:lnSpc>
            </a:pPr>
            <a:r>
              <a:rPr lang="en-US" sz="4800" b="1" dirty="0">
                <a:solidFill>
                  <a:srgbClr val="FF6B6B"/>
                </a:solidFill>
                <a:latin typeface="Arial" pitchFamily="34" charset="0"/>
                <a:ea typeface="Arial" pitchFamily="34" charset="-122"/>
                <a:cs typeface="Arial" pitchFamily="34" charset="-120"/>
              </a:rPr>
              <a:t>"</a:t>
            </a:r>
            <a:endParaRPr lang="en-US" sz="4800" dirty="0">
              <a:solidFill>
                <a:prstClr val="black"/>
              </a:solidFill>
              <a:latin typeface="Calibri" panose="020F0502020204030204"/>
            </a:endParaRPr>
          </a:p>
        </p:txBody>
      </p:sp>
      <p:sp>
        <p:nvSpPr>
          <p:cNvPr id="11" name="Text 8"/>
          <p:cNvSpPr/>
          <p:nvPr/>
        </p:nvSpPr>
        <p:spPr>
          <a:xfrm>
            <a:off x="6198363" y="3413720"/>
            <a:ext cx="5103876" cy="1143000"/>
          </a:xfrm>
          <a:prstGeom prst="rect">
            <a:avLst/>
          </a:prstGeom>
          <a:noFill/>
          <a:ln/>
        </p:spPr>
        <p:txBody>
          <a:bodyPr wrap="square" lIns="0" tIns="0" rIns="0" bIns="0" rtlCol="0" anchor="t"/>
          <a:lstStyle/>
          <a:p>
            <a:pPr algn="ctr" defTabSz="1219170">
              <a:lnSpc>
                <a:spcPts val="3000"/>
              </a:lnSpc>
            </a:pPr>
            <a:r>
              <a:rPr lang="en-US" sz="2000" i="1" dirty="0">
                <a:solidFill>
                  <a:srgbClr val="E6EDF3"/>
                </a:solidFill>
                <a:latin typeface="Arial" pitchFamily="34" charset="0"/>
                <a:ea typeface="Arial" pitchFamily="34" charset="-122"/>
                <a:cs typeface="Arial" pitchFamily="34" charset="-120"/>
              </a:rPr>
              <a:t>Azure networking looks like traditional networking, but it's fundamentally different under the hood.</a:t>
            </a:r>
            <a:endParaRPr lang="en-US" sz="2000" dirty="0">
              <a:solidFill>
                <a:prstClr val="black"/>
              </a:solidFill>
              <a:latin typeface="Calibri" panose="020F0502020204030204"/>
            </a:endParaRPr>
          </a:p>
        </p:txBody>
      </p:sp>
      <p:sp>
        <p:nvSpPr>
          <p:cNvPr id="12" name="Text 9"/>
          <p:cNvSpPr/>
          <p:nvPr/>
        </p:nvSpPr>
        <p:spPr>
          <a:xfrm>
            <a:off x="6198363" y="4759920"/>
            <a:ext cx="5103876" cy="426640"/>
          </a:xfrm>
          <a:prstGeom prst="rect">
            <a:avLst/>
          </a:prstGeom>
          <a:noFill/>
          <a:ln/>
        </p:spPr>
        <p:txBody>
          <a:bodyPr wrap="square" lIns="0" tIns="0" rIns="0" bIns="0" rtlCol="0" anchor="t"/>
          <a:lstStyle/>
          <a:p>
            <a:pPr algn="ctr" defTabSz="1219170">
              <a:lnSpc>
                <a:spcPts val="1680"/>
              </a:lnSpc>
              <a:spcBef>
                <a:spcPts val="1600"/>
              </a:spcBef>
            </a:pPr>
            <a:r>
              <a:rPr lang="en-US" sz="1200" dirty="0">
                <a:solidFill>
                  <a:srgbClr val="8B949E"/>
                </a:solidFill>
                <a:latin typeface="Arial" pitchFamily="34" charset="0"/>
                <a:ea typeface="Arial" pitchFamily="34" charset="-122"/>
                <a:cs typeface="Arial" pitchFamily="34" charset="-120"/>
              </a:rPr>
              <a:t>This mismatch causes design failures, troubleshooting nightmares, and security gaps.</a:t>
            </a:r>
            <a:endParaRPr lang="en-US" sz="1200" dirty="0">
              <a:solidFill>
                <a:prstClr val="black"/>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pic>
        <p:nvPicPr>
          <p:cNvPr id="2" name="Image 0" descr="/tmp/rasterized-gradient-5c0bb064.png"/>
          <p:cNvPicPr>
            <a:picLocks noChangeAspect="1"/>
          </p:cNvPicPr>
          <p:nvPr/>
        </p:nvPicPr>
        <p:blipFill>
          <a:blip r:embed="rId3"/>
          <a:stretch>
            <a:fillRect/>
          </a:stretch>
        </p:blipFill>
        <p:spPr>
          <a:xfrm>
            <a:off x="8382000" y="0"/>
            <a:ext cx="3810000" cy="3810000"/>
          </a:xfrm>
          <a:prstGeom prst="rect">
            <a:avLst/>
          </a:prstGeom>
        </p:spPr>
      </p:pic>
      <p:sp>
        <p:nvSpPr>
          <p:cNvPr id="3" name="Text 0"/>
          <p:cNvSpPr/>
          <p:nvPr/>
        </p:nvSpPr>
        <p:spPr>
          <a:xfrm>
            <a:off x="508000" y="355600"/>
            <a:ext cx="11399520" cy="195461"/>
          </a:xfrm>
          <a:prstGeom prst="rect">
            <a:avLst/>
          </a:prstGeom>
          <a:noFill/>
          <a:ln/>
        </p:spPr>
        <p:txBody>
          <a:bodyPr wrap="square" lIns="0" tIns="0" rIns="0" bIns="0" rtlCol="0" anchor="t"/>
          <a:lstStyle/>
          <a:p>
            <a:pPr defTabSz="1219170">
              <a:lnSpc>
                <a:spcPts val="1540"/>
              </a:lnSpc>
              <a:spcAft>
                <a:spcPts val="400"/>
              </a:spcAft>
            </a:pPr>
            <a:r>
              <a:rPr lang="en-US" sz="1100" b="1" dirty="0">
                <a:solidFill>
                  <a:srgbClr val="00D4FF"/>
                </a:solidFill>
                <a:latin typeface="Arial" pitchFamily="34" charset="0"/>
                <a:ea typeface="Arial" pitchFamily="34" charset="-122"/>
                <a:cs typeface="Arial" pitchFamily="34" charset="-120"/>
              </a:rPr>
              <a:t>SECTION 1</a:t>
            </a:r>
            <a:endParaRPr lang="en-US" sz="1100" dirty="0">
              <a:solidFill>
                <a:prstClr val="black"/>
              </a:solidFill>
              <a:latin typeface="Calibri" panose="020F0502020204030204"/>
            </a:endParaRPr>
          </a:p>
        </p:txBody>
      </p:sp>
      <p:sp>
        <p:nvSpPr>
          <p:cNvPr id="4" name="Text 1"/>
          <p:cNvSpPr/>
          <p:nvPr/>
        </p:nvSpPr>
        <p:spPr>
          <a:xfrm>
            <a:off x="508001" y="601861"/>
            <a:ext cx="9041892" cy="457200"/>
          </a:xfrm>
          <a:prstGeom prst="rect">
            <a:avLst/>
          </a:prstGeom>
          <a:noFill/>
          <a:ln/>
        </p:spPr>
        <p:txBody>
          <a:bodyPr wrap="square" lIns="0" tIns="0" rIns="0" bIns="0" rtlCol="0" anchor="t"/>
          <a:lstStyle/>
          <a:p>
            <a:pPr defTabSz="1219170">
              <a:lnSpc>
                <a:spcPts val="3600"/>
              </a:lnSpc>
            </a:pPr>
            <a:r>
              <a:rPr lang="en-US" sz="3600" b="1" dirty="0">
                <a:solidFill>
                  <a:srgbClr val="E6EDF3"/>
                </a:solidFill>
                <a:latin typeface="Arial" pitchFamily="34" charset="0"/>
                <a:ea typeface="Arial" pitchFamily="34" charset="-122"/>
                <a:cs typeface="Arial" pitchFamily="34" charset="-120"/>
              </a:rPr>
              <a:t>The Foundation: Azure SDN Architecture</a:t>
            </a:r>
            <a:endParaRPr lang="en-US" sz="3600" dirty="0">
              <a:solidFill>
                <a:prstClr val="black"/>
              </a:solidFill>
              <a:latin typeface="Calibri" panose="020F0502020204030204"/>
            </a:endParaRPr>
          </a:p>
        </p:txBody>
      </p:sp>
      <p:sp>
        <p:nvSpPr>
          <p:cNvPr id="5" name="Text 2"/>
          <p:cNvSpPr/>
          <p:nvPr/>
        </p:nvSpPr>
        <p:spPr>
          <a:xfrm>
            <a:off x="508000" y="2267148"/>
            <a:ext cx="6041827" cy="604440"/>
          </a:xfrm>
          <a:prstGeom prst="rect">
            <a:avLst/>
          </a:prstGeom>
          <a:noFill/>
          <a:ln/>
        </p:spPr>
        <p:txBody>
          <a:bodyPr wrap="square" lIns="0" tIns="0" rIns="0" bIns="0" rtlCol="0" anchor="t"/>
          <a:lstStyle/>
          <a:p>
            <a:pPr defTabSz="1219170">
              <a:lnSpc>
                <a:spcPts val="2380"/>
              </a:lnSpc>
            </a:pPr>
            <a:r>
              <a:rPr lang="en-US" sz="1400" dirty="0">
                <a:solidFill>
                  <a:srgbClr val="C9D1D9"/>
                </a:solidFill>
                <a:latin typeface="Arial" pitchFamily="34" charset="0"/>
                <a:ea typeface="Arial" pitchFamily="34" charset="-122"/>
                <a:cs typeface="Arial" pitchFamily="34" charset="-120"/>
              </a:rPr>
              <a:t>Azure's networking is built on </a:t>
            </a:r>
            <a:r>
              <a:rPr lang="en-US" sz="1400" b="1" dirty="0">
                <a:solidFill>
                  <a:srgbClr val="00D4FF"/>
                </a:solidFill>
                <a:latin typeface="Arial" pitchFamily="34" charset="0"/>
                <a:ea typeface="Arial" pitchFamily="34" charset="-122"/>
                <a:cs typeface="Arial" pitchFamily="34" charset="-120"/>
              </a:rPr>
              <a:t>Software Defined Networking (SDN)</a:t>
            </a:r>
            <a:r>
              <a:rPr lang="en-US" sz="1400" dirty="0">
                <a:solidFill>
                  <a:srgbClr val="C9D1D9"/>
                </a:solidFill>
                <a:latin typeface="Arial" pitchFamily="34" charset="0"/>
                <a:ea typeface="Arial" pitchFamily="34" charset="-122"/>
                <a:cs typeface="Arial" pitchFamily="34" charset="-120"/>
              </a:rPr>
              <a:t> running on Hyper-V hosts. The key components:</a:t>
            </a:r>
            <a:endParaRPr lang="en-US" sz="1400" dirty="0">
              <a:solidFill>
                <a:prstClr val="black"/>
              </a:solidFill>
              <a:latin typeface="Calibri" panose="020F0502020204030204"/>
            </a:endParaRPr>
          </a:p>
        </p:txBody>
      </p:sp>
      <p:sp>
        <p:nvSpPr>
          <p:cNvPr id="6" name="Text 3"/>
          <p:cNvSpPr/>
          <p:nvPr/>
        </p:nvSpPr>
        <p:spPr>
          <a:xfrm>
            <a:off x="508000" y="3074790"/>
            <a:ext cx="5923360" cy="535781"/>
          </a:xfrm>
          <a:prstGeom prst="roundRect">
            <a:avLst>
              <a:gd name="adj" fmla="val 1422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4"/>
          <p:cNvSpPr/>
          <p:nvPr/>
        </p:nvSpPr>
        <p:spPr>
          <a:xfrm>
            <a:off x="711200" y="3291880"/>
            <a:ext cx="101600" cy="101600"/>
          </a:xfrm>
          <a:prstGeom prst="roundRect">
            <a:avLst>
              <a:gd name="adj" fmla="val 12000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5"/>
          <p:cNvSpPr/>
          <p:nvPr/>
        </p:nvSpPr>
        <p:spPr>
          <a:xfrm>
            <a:off x="965200" y="3227190"/>
            <a:ext cx="4644819"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Virtual Filtering Platform (VFP)</a:t>
            </a:r>
            <a:r>
              <a:rPr lang="en-US" sz="1300" dirty="0">
                <a:solidFill>
                  <a:srgbClr val="E6EDF3"/>
                </a:solidFill>
                <a:latin typeface="Arial" pitchFamily="34" charset="0"/>
                <a:ea typeface="Arial" pitchFamily="34" charset="-122"/>
                <a:cs typeface="Arial" pitchFamily="34" charset="-120"/>
              </a:rPr>
              <a:t> - The programmable vSwitch</a:t>
            </a:r>
            <a:endParaRPr lang="en-US" sz="1300" dirty="0">
              <a:solidFill>
                <a:prstClr val="black"/>
              </a:solidFill>
              <a:latin typeface="Calibri" panose="020F0502020204030204"/>
            </a:endParaRPr>
          </a:p>
        </p:txBody>
      </p:sp>
      <p:sp>
        <p:nvSpPr>
          <p:cNvPr id="9" name="Text 6"/>
          <p:cNvSpPr/>
          <p:nvPr/>
        </p:nvSpPr>
        <p:spPr>
          <a:xfrm>
            <a:off x="508000" y="3762971"/>
            <a:ext cx="5923360" cy="535781"/>
          </a:xfrm>
          <a:prstGeom prst="roundRect">
            <a:avLst>
              <a:gd name="adj" fmla="val 1422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7"/>
          <p:cNvSpPr/>
          <p:nvPr/>
        </p:nvSpPr>
        <p:spPr>
          <a:xfrm>
            <a:off x="711200" y="3980061"/>
            <a:ext cx="101600" cy="101600"/>
          </a:xfrm>
          <a:prstGeom prst="roundRect">
            <a:avLst>
              <a:gd name="adj" fmla="val 12000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Text 8"/>
          <p:cNvSpPr/>
          <p:nvPr/>
        </p:nvSpPr>
        <p:spPr>
          <a:xfrm>
            <a:off x="965201" y="3915371"/>
            <a:ext cx="3715572"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Network Controller</a:t>
            </a:r>
            <a:r>
              <a:rPr lang="en-US" sz="1300" dirty="0">
                <a:solidFill>
                  <a:srgbClr val="E6EDF3"/>
                </a:solidFill>
                <a:latin typeface="Arial" pitchFamily="34" charset="0"/>
                <a:ea typeface="Arial" pitchFamily="34" charset="-122"/>
                <a:cs typeface="Arial" pitchFamily="34" charset="-120"/>
              </a:rPr>
              <a:t> - Central policy management</a:t>
            </a:r>
            <a:endParaRPr lang="en-US" sz="1300" dirty="0">
              <a:solidFill>
                <a:prstClr val="black"/>
              </a:solidFill>
              <a:latin typeface="Calibri" panose="020F0502020204030204"/>
            </a:endParaRPr>
          </a:p>
        </p:txBody>
      </p:sp>
      <p:sp>
        <p:nvSpPr>
          <p:cNvPr id="12" name="Text 9"/>
          <p:cNvSpPr/>
          <p:nvPr/>
        </p:nvSpPr>
        <p:spPr>
          <a:xfrm>
            <a:off x="508000" y="4451152"/>
            <a:ext cx="5923360" cy="535781"/>
          </a:xfrm>
          <a:prstGeom prst="roundRect">
            <a:avLst>
              <a:gd name="adj" fmla="val 1422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3" name="Text 10"/>
          <p:cNvSpPr/>
          <p:nvPr/>
        </p:nvSpPr>
        <p:spPr>
          <a:xfrm>
            <a:off x="711200" y="4668243"/>
            <a:ext cx="101600" cy="101600"/>
          </a:xfrm>
          <a:prstGeom prst="roundRect">
            <a:avLst>
              <a:gd name="adj" fmla="val 12000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Text 11"/>
          <p:cNvSpPr/>
          <p:nvPr/>
        </p:nvSpPr>
        <p:spPr>
          <a:xfrm>
            <a:off x="965200" y="4603552"/>
            <a:ext cx="3359741"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VXLAN Encapsulation</a:t>
            </a:r>
            <a:r>
              <a:rPr lang="en-US" sz="1300" dirty="0">
                <a:solidFill>
                  <a:srgbClr val="E6EDF3"/>
                </a:solidFill>
                <a:latin typeface="Arial" pitchFamily="34" charset="0"/>
                <a:ea typeface="Arial" pitchFamily="34" charset="-122"/>
                <a:cs typeface="Arial" pitchFamily="34" charset="-120"/>
              </a:rPr>
              <a:t> - Overlay networking</a:t>
            </a:r>
            <a:endParaRPr lang="en-US" sz="1300" dirty="0">
              <a:solidFill>
                <a:prstClr val="black"/>
              </a:solidFill>
              <a:latin typeface="Calibri" panose="020F0502020204030204"/>
            </a:endParaRPr>
          </a:p>
        </p:txBody>
      </p:sp>
      <p:sp>
        <p:nvSpPr>
          <p:cNvPr id="15" name="Text 12"/>
          <p:cNvSpPr/>
          <p:nvPr/>
        </p:nvSpPr>
        <p:spPr>
          <a:xfrm>
            <a:off x="508000" y="5139334"/>
            <a:ext cx="5923360" cy="535781"/>
          </a:xfrm>
          <a:prstGeom prst="roundRect">
            <a:avLst>
              <a:gd name="adj" fmla="val 1422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3"/>
          <p:cNvSpPr/>
          <p:nvPr/>
        </p:nvSpPr>
        <p:spPr>
          <a:xfrm>
            <a:off x="711200" y="5356424"/>
            <a:ext cx="101600" cy="101600"/>
          </a:xfrm>
          <a:prstGeom prst="roundRect">
            <a:avLst>
              <a:gd name="adj" fmla="val 1200000"/>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7" name="Text 14"/>
          <p:cNvSpPr/>
          <p:nvPr/>
        </p:nvSpPr>
        <p:spPr>
          <a:xfrm>
            <a:off x="965201" y="5291734"/>
            <a:ext cx="3097625" cy="230981"/>
          </a:xfrm>
          <a:prstGeom prst="rect">
            <a:avLst/>
          </a:prstGeom>
          <a:noFill/>
          <a:ln/>
        </p:spPr>
        <p:txBody>
          <a:bodyPr wrap="square" lIns="0" tIns="0" rIns="0" bIns="0" rtlCol="0" anchor="t"/>
          <a:lstStyle/>
          <a:p>
            <a:pPr defTabSz="1219170">
              <a:lnSpc>
                <a:spcPts val="1820"/>
              </a:lnSpc>
            </a:pPr>
            <a:r>
              <a:rPr lang="en-US" sz="1300" b="1" dirty="0">
                <a:solidFill>
                  <a:srgbClr val="E6EDF3"/>
                </a:solidFill>
                <a:latin typeface="Arial" pitchFamily="34" charset="0"/>
                <a:ea typeface="Arial" pitchFamily="34" charset="-122"/>
                <a:cs typeface="Arial" pitchFamily="34" charset="-120"/>
              </a:rPr>
              <a:t>Host Agent</a:t>
            </a:r>
            <a:r>
              <a:rPr lang="en-US" sz="1300" dirty="0">
                <a:solidFill>
                  <a:srgbClr val="E6EDF3"/>
                </a:solidFill>
                <a:latin typeface="Arial" pitchFamily="34" charset="0"/>
                <a:ea typeface="Arial" pitchFamily="34" charset="-122"/>
                <a:cs typeface="Arial" pitchFamily="34" charset="-120"/>
              </a:rPr>
              <a:t> - Programs VFP with policies</a:t>
            </a:r>
            <a:endParaRPr lang="en-US" sz="1300" dirty="0">
              <a:solidFill>
                <a:prstClr val="black"/>
              </a:solidFill>
              <a:latin typeface="Calibri" panose="020F0502020204030204"/>
            </a:endParaRPr>
          </a:p>
        </p:txBody>
      </p:sp>
      <p:sp>
        <p:nvSpPr>
          <p:cNvPr id="18" name="Text 15"/>
          <p:cNvSpPr/>
          <p:nvPr/>
        </p:nvSpPr>
        <p:spPr>
          <a:xfrm>
            <a:off x="6837760" y="2641601"/>
            <a:ext cx="4846240" cy="2659063"/>
          </a:xfrm>
          <a:prstGeom prst="roundRect">
            <a:avLst>
              <a:gd name="adj" fmla="val 3821"/>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6"/>
          <p:cNvSpPr/>
          <p:nvPr/>
        </p:nvSpPr>
        <p:spPr>
          <a:xfrm>
            <a:off x="7061332" y="2908300"/>
            <a:ext cx="4399097" cy="177800"/>
          </a:xfrm>
          <a:prstGeom prst="rect">
            <a:avLst/>
          </a:prstGeom>
          <a:noFill/>
          <a:ln/>
        </p:spPr>
        <p:txBody>
          <a:bodyPr wrap="square" lIns="0" tIns="0" rIns="0" bIns="0" rtlCol="0" anchor="t"/>
          <a:lstStyle/>
          <a:p>
            <a:pPr algn="ctr" defTabSz="1219170">
              <a:lnSpc>
                <a:spcPts val="1400"/>
              </a:lnSpc>
              <a:spcAft>
                <a:spcPts val="1200"/>
              </a:spcAft>
            </a:pPr>
            <a:r>
              <a:rPr lang="en-US" sz="1000" dirty="0">
                <a:solidFill>
                  <a:srgbClr val="8B949E"/>
                </a:solidFill>
                <a:latin typeface="Arial" pitchFamily="34" charset="0"/>
                <a:ea typeface="Arial" pitchFamily="34" charset="-122"/>
                <a:cs typeface="Arial" pitchFamily="34" charset="-120"/>
              </a:rPr>
              <a:t>DEPLOYED SCALE</a:t>
            </a:r>
            <a:endParaRPr lang="en-US" sz="1000" dirty="0">
              <a:solidFill>
                <a:prstClr val="black"/>
              </a:solidFill>
              <a:latin typeface="Calibri" panose="020F0502020204030204"/>
            </a:endParaRPr>
          </a:p>
        </p:txBody>
      </p:sp>
      <p:sp>
        <p:nvSpPr>
          <p:cNvPr id="20" name="Text 17"/>
          <p:cNvSpPr/>
          <p:nvPr/>
        </p:nvSpPr>
        <p:spPr>
          <a:xfrm>
            <a:off x="7061332" y="3238501"/>
            <a:ext cx="4399097" cy="853281"/>
          </a:xfrm>
          <a:prstGeom prst="rect">
            <a:avLst/>
          </a:prstGeom>
          <a:noFill/>
          <a:ln/>
        </p:spPr>
        <p:txBody>
          <a:bodyPr wrap="square" lIns="0" tIns="0" rIns="0" bIns="0" rtlCol="0" anchor="t"/>
          <a:lstStyle/>
          <a:p>
            <a:pPr algn="ctr" defTabSz="1219170">
              <a:lnSpc>
                <a:spcPts val="6720"/>
              </a:lnSpc>
            </a:pPr>
            <a:r>
              <a:rPr lang="en-US" sz="4800" b="1" dirty="0">
                <a:solidFill>
                  <a:srgbClr val="00D4FF"/>
                </a:solidFill>
                <a:latin typeface="Arial" pitchFamily="34" charset="0"/>
                <a:ea typeface="Arial" pitchFamily="34" charset="-122"/>
                <a:cs typeface="Arial" pitchFamily="34" charset="-120"/>
              </a:rPr>
              <a:t>1M+</a:t>
            </a:r>
            <a:endParaRPr lang="en-US" sz="4800" dirty="0">
              <a:solidFill>
                <a:prstClr val="black"/>
              </a:solidFill>
              <a:latin typeface="Calibri" panose="020F0502020204030204"/>
            </a:endParaRPr>
          </a:p>
        </p:txBody>
      </p:sp>
      <p:sp>
        <p:nvSpPr>
          <p:cNvPr id="21" name="Text 18"/>
          <p:cNvSpPr/>
          <p:nvPr/>
        </p:nvSpPr>
        <p:spPr>
          <a:xfrm>
            <a:off x="7061332" y="4142581"/>
            <a:ext cx="4399097" cy="248840"/>
          </a:xfrm>
          <a:prstGeom prst="rect">
            <a:avLst/>
          </a:prstGeom>
          <a:noFill/>
          <a:ln/>
        </p:spPr>
        <p:txBody>
          <a:bodyPr wrap="square" lIns="0" tIns="0" rIns="0" bIns="0" rtlCol="0" anchor="t"/>
          <a:lstStyle/>
          <a:p>
            <a:pPr algn="ctr" defTabSz="1219170">
              <a:lnSpc>
                <a:spcPts val="1960"/>
              </a:lnSpc>
              <a:spcBef>
                <a:spcPts val="400"/>
              </a:spcBef>
            </a:pPr>
            <a:r>
              <a:rPr lang="en-US" sz="1400" dirty="0">
                <a:solidFill>
                  <a:srgbClr val="E6EDF3"/>
                </a:solidFill>
                <a:latin typeface="Arial" pitchFamily="34" charset="0"/>
                <a:ea typeface="Arial" pitchFamily="34" charset="-122"/>
                <a:cs typeface="Arial" pitchFamily="34" charset="-120"/>
              </a:rPr>
              <a:t>hosts running VFP</a:t>
            </a:r>
            <a:endParaRPr lang="en-US" sz="1400" dirty="0">
              <a:solidFill>
                <a:prstClr val="black"/>
              </a:solidFill>
              <a:latin typeface="Calibri" panose="020F0502020204030204"/>
            </a:endParaRPr>
          </a:p>
        </p:txBody>
      </p:sp>
      <p:sp>
        <p:nvSpPr>
          <p:cNvPr id="22" name="Text 19"/>
          <p:cNvSpPr/>
          <p:nvPr/>
        </p:nvSpPr>
        <p:spPr>
          <a:xfrm>
            <a:off x="7104460" y="4594622"/>
            <a:ext cx="4312840" cy="12700"/>
          </a:xfrm>
          <a:prstGeom prst="rect">
            <a:avLst/>
          </a:prstGeom>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Text 20"/>
          <p:cNvSpPr/>
          <p:nvPr/>
        </p:nvSpPr>
        <p:spPr>
          <a:xfrm>
            <a:off x="7061332" y="4810521"/>
            <a:ext cx="4399097" cy="223440"/>
          </a:xfrm>
          <a:prstGeom prst="rect">
            <a:avLst/>
          </a:prstGeom>
          <a:noFill/>
          <a:ln/>
        </p:spPr>
        <p:txBody>
          <a:bodyPr wrap="square" lIns="0" tIns="0" rIns="0" bIns="0" rtlCol="0" anchor="t"/>
          <a:lstStyle/>
          <a:p>
            <a:pPr algn="ctr" defTabSz="1219170">
              <a:lnSpc>
                <a:spcPts val="1760"/>
              </a:lnSpc>
            </a:pPr>
            <a:r>
              <a:rPr lang="en-US" sz="1100" dirty="0">
                <a:solidFill>
                  <a:srgbClr val="8B949E"/>
                </a:solidFill>
                <a:latin typeface="Arial" pitchFamily="34" charset="0"/>
                <a:ea typeface="Arial" pitchFamily="34" charset="-122"/>
                <a:cs typeface="Arial" pitchFamily="34" charset="-120"/>
              </a:rPr>
              <a:t>Scaling from 1 Gbps to 200 Gbps per host with SmartNIC offloads</a:t>
            </a:r>
            <a:endParaRPr lang="en-US" sz="1100" dirty="0">
              <a:solidFill>
                <a:prstClr val="black"/>
              </a:solidFill>
              <a:latin typeface="Calibri" panose="020F0502020204030204"/>
            </a:endParaRPr>
          </a:p>
        </p:txBody>
      </p:sp>
      <p:sp>
        <p:nvSpPr>
          <p:cNvPr id="24" name="Text 21"/>
          <p:cNvSpPr/>
          <p:nvPr/>
        </p:nvSpPr>
        <p:spPr>
          <a:xfrm>
            <a:off x="508000" y="6375400"/>
            <a:ext cx="2632699" cy="177800"/>
          </a:xfrm>
          <a:prstGeom prst="rect">
            <a:avLst/>
          </a:prstGeom>
          <a:noFill/>
          <a:ln/>
        </p:spPr>
        <p:txBody>
          <a:bodyPr wrap="square" lIns="0" tIns="0" rIns="0" bIns="0" rtlCol="0" anchor="t"/>
          <a:lstStyle/>
          <a:p>
            <a:pPr defTabSz="1219170">
              <a:lnSpc>
                <a:spcPts val="1400"/>
              </a:lnSpc>
            </a:pPr>
            <a:r>
              <a:rPr lang="en-US" sz="1000" dirty="0">
                <a:solidFill>
                  <a:srgbClr val="8B949E"/>
                </a:solidFill>
                <a:latin typeface="Arial" pitchFamily="34" charset="0"/>
                <a:ea typeface="Arial" pitchFamily="34" charset="-122"/>
                <a:cs typeface="Arial" pitchFamily="34" charset="-120"/>
              </a:rPr>
              <a:t>Source: Microsoft Research - VFP NSDI 2017</a:t>
            </a:r>
            <a:endParaRPr lang="en-US" sz="1000"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8575548"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Virtual Filtering Platform (VFP) Architecture</a:t>
            </a:r>
            <a:endParaRPr lang="en-US" sz="3200" dirty="0">
              <a:solidFill>
                <a:prstClr val="black"/>
              </a:solidFill>
              <a:latin typeface="Calibri" panose="020F0502020204030204"/>
            </a:endParaRPr>
          </a:p>
        </p:txBody>
      </p:sp>
      <p:sp>
        <p:nvSpPr>
          <p:cNvPr id="3" name="Text 1"/>
          <p:cNvSpPr/>
          <p:nvPr/>
        </p:nvSpPr>
        <p:spPr>
          <a:xfrm>
            <a:off x="508000" y="2555280"/>
            <a:ext cx="2235200" cy="916781"/>
          </a:xfrm>
          <a:prstGeom prst="roundRect">
            <a:avLst>
              <a:gd name="adj" fmla="val 11082"/>
            </a:avLst>
          </a:prstGeom>
          <a:solidFill>
            <a:srgbClr val="21262D"/>
          </a:solidFill>
          <a:ln w="19050">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718820" y="2783880"/>
            <a:ext cx="1813560" cy="195461"/>
          </a:xfrm>
          <a:prstGeom prst="rect">
            <a:avLst/>
          </a:prstGeom>
          <a:noFill/>
          <a:ln/>
        </p:spPr>
        <p:txBody>
          <a:bodyPr wrap="square" lIns="0" tIns="0" rIns="0" bIns="0" rtlCol="0" anchor="t"/>
          <a:lstStyle/>
          <a:p>
            <a:pPr algn="ctr" defTabSz="1219170">
              <a:lnSpc>
                <a:spcPts val="1540"/>
              </a:lnSpc>
              <a:spcAft>
                <a:spcPts val="400"/>
              </a:spcAft>
            </a:pPr>
            <a:r>
              <a:rPr lang="en-US" sz="1100" b="1" dirty="0">
                <a:solidFill>
                  <a:srgbClr val="00D4FF"/>
                </a:solidFill>
                <a:latin typeface="Arial" pitchFamily="34" charset="0"/>
                <a:ea typeface="Arial" pitchFamily="34" charset="-122"/>
                <a:cs typeface="Arial" pitchFamily="34" charset="-120"/>
              </a:rPr>
              <a:t>GUEST VM</a:t>
            </a:r>
            <a:endParaRPr lang="en-US" sz="1100" dirty="0">
              <a:solidFill>
                <a:prstClr val="black"/>
              </a:solidFill>
              <a:latin typeface="Calibri" panose="020F0502020204030204"/>
            </a:endParaRPr>
          </a:p>
        </p:txBody>
      </p:sp>
      <p:sp>
        <p:nvSpPr>
          <p:cNvPr id="5" name="Text 3"/>
          <p:cNvSpPr/>
          <p:nvPr/>
        </p:nvSpPr>
        <p:spPr>
          <a:xfrm>
            <a:off x="718820" y="3030140"/>
            <a:ext cx="1813560" cy="213320"/>
          </a:xfrm>
          <a:prstGeom prst="rect">
            <a:avLst/>
          </a:prstGeom>
          <a:noFill/>
          <a:ln/>
        </p:spPr>
        <p:txBody>
          <a:bodyPr wrap="square" lIns="0" tIns="0" rIns="0" bIns="0" rtlCol="0" anchor="t"/>
          <a:lstStyle/>
          <a:p>
            <a:pPr algn="ctr" defTabSz="1219170">
              <a:lnSpc>
                <a:spcPts val="1680"/>
              </a:lnSpc>
            </a:pPr>
            <a:r>
              <a:rPr lang="en-US" sz="1200" dirty="0">
                <a:solidFill>
                  <a:srgbClr val="E6EDF3"/>
                </a:solidFill>
                <a:latin typeface="Arial" pitchFamily="34" charset="0"/>
                <a:ea typeface="Arial" pitchFamily="34" charset="-122"/>
                <a:cs typeface="Arial" pitchFamily="34" charset="-120"/>
              </a:rPr>
              <a:t>vNIC</a:t>
            </a:r>
            <a:endParaRPr lang="en-US" sz="1200" dirty="0">
              <a:solidFill>
                <a:prstClr val="black"/>
              </a:solidFill>
              <a:latin typeface="Calibri" panose="020F0502020204030204"/>
            </a:endParaRPr>
          </a:p>
        </p:txBody>
      </p:sp>
      <p:sp>
        <p:nvSpPr>
          <p:cNvPr id="6" name="Text 4"/>
          <p:cNvSpPr/>
          <p:nvPr/>
        </p:nvSpPr>
        <p:spPr>
          <a:xfrm>
            <a:off x="1612900" y="3675261"/>
            <a:ext cx="25400" cy="381000"/>
          </a:xfrm>
          <a:prstGeom prst="rect">
            <a:avLst/>
          </a:prstGeom>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2997200" y="1538289"/>
            <a:ext cx="6146800" cy="3535164"/>
          </a:xfrm>
          <a:prstGeom prst="roundRect">
            <a:avLst>
              <a:gd name="adj" fmla="val 2874"/>
            </a:avLst>
          </a:prstGeom>
          <a:solidFill>
            <a:srgbClr val="161B22"/>
          </a:solidFill>
          <a:ln w="9525">
            <a:solidFill>
              <a:srgbClr val="30363D"/>
            </a:solidFill>
          </a:ln>
        </p:spPr>
        <p:txBody>
          <a:bodyPr wrap="square" rtlCol="0" anchor="ctr"/>
          <a:lstStyle/>
          <a:p>
            <a:pPr defTabSz="1219170"/>
            <a:endParaRPr lang="en-US" sz="2400" dirty="0">
              <a:solidFill>
                <a:prstClr val="black"/>
              </a:solidFill>
              <a:latin typeface="Calibri" panose="020F0502020204030204"/>
            </a:endParaRPr>
          </a:p>
        </p:txBody>
      </p:sp>
      <p:sp>
        <p:nvSpPr>
          <p:cNvPr id="8" name="Text 6"/>
          <p:cNvSpPr/>
          <p:nvPr/>
        </p:nvSpPr>
        <p:spPr>
          <a:xfrm>
            <a:off x="3155951" y="1754188"/>
            <a:ext cx="5829300" cy="213320"/>
          </a:xfrm>
          <a:prstGeom prst="rect">
            <a:avLst/>
          </a:prstGeom>
          <a:noFill/>
          <a:ln/>
        </p:spPr>
        <p:txBody>
          <a:bodyPr wrap="square" lIns="0" tIns="0" rIns="0" bIns="0" rtlCol="0" anchor="t"/>
          <a:lstStyle/>
          <a:p>
            <a:pPr algn="ctr" defTabSz="1219170">
              <a:lnSpc>
                <a:spcPts val="1680"/>
              </a:lnSpc>
              <a:spcAft>
                <a:spcPts val="1200"/>
              </a:spcAft>
            </a:pPr>
            <a:r>
              <a:rPr lang="en-US" sz="1200" b="1" dirty="0">
                <a:solidFill>
                  <a:srgbClr val="FF6B6B"/>
                </a:solidFill>
                <a:latin typeface="Arial" pitchFamily="34" charset="0"/>
                <a:ea typeface="Arial" pitchFamily="34" charset="-122"/>
                <a:cs typeface="Arial" pitchFamily="34" charset="-120"/>
              </a:rPr>
              <a:t>VFP - Hyper-V vSwitch Extension</a:t>
            </a:r>
            <a:endParaRPr lang="en-US" sz="1200" dirty="0">
              <a:solidFill>
                <a:prstClr val="black"/>
              </a:solidFill>
              <a:latin typeface="Calibri" panose="020F0502020204030204"/>
            </a:endParaRPr>
          </a:p>
        </p:txBody>
      </p:sp>
      <p:sp>
        <p:nvSpPr>
          <p:cNvPr id="9" name="Text 7"/>
          <p:cNvSpPr/>
          <p:nvPr/>
        </p:nvSpPr>
        <p:spPr>
          <a:xfrm>
            <a:off x="3213100" y="2323108"/>
            <a:ext cx="5715000" cy="424061"/>
          </a:xfrm>
          <a:prstGeom prst="roundRect">
            <a:avLst>
              <a:gd name="adj" fmla="val 11979"/>
            </a:avLst>
          </a:prstGeom>
          <a:solidFill>
            <a:srgbClr val="0D1117"/>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0" name="Text 8"/>
          <p:cNvSpPr/>
          <p:nvPr/>
        </p:nvSpPr>
        <p:spPr>
          <a:xfrm>
            <a:off x="3378200" y="2437408"/>
            <a:ext cx="5492496" cy="195461"/>
          </a:xfrm>
          <a:prstGeom prst="rect">
            <a:avLst/>
          </a:prstGeom>
          <a:noFill/>
          <a:ln/>
        </p:spPr>
        <p:txBody>
          <a:bodyPr wrap="square" lIns="0" tIns="0" rIns="0" bIns="0" rtlCol="0" anchor="t"/>
          <a:lstStyle/>
          <a:p>
            <a:pPr defTabSz="1219170">
              <a:lnSpc>
                <a:spcPts val="1540"/>
              </a:lnSpc>
            </a:pPr>
            <a:r>
              <a:rPr lang="en-US" sz="1100" b="1" dirty="0">
                <a:solidFill>
                  <a:srgbClr val="00D4FF"/>
                </a:solidFill>
                <a:latin typeface="Arial" pitchFamily="34" charset="0"/>
                <a:ea typeface="Arial" pitchFamily="34" charset="-122"/>
                <a:cs typeface="Arial" pitchFamily="34" charset="-120"/>
              </a:rPr>
              <a:t>Layer 1:</a:t>
            </a:r>
            <a:r>
              <a:rPr lang="en-US" sz="1100" dirty="0">
                <a:solidFill>
                  <a:srgbClr val="E6EDF3"/>
                </a:solidFill>
                <a:latin typeface="Arial" pitchFamily="34" charset="0"/>
                <a:ea typeface="Arial" pitchFamily="34" charset="-122"/>
                <a:cs typeface="Arial" pitchFamily="34" charset="-120"/>
              </a:rPr>
              <a:t> ACL/Firewall Rules (NSGs)</a:t>
            </a:r>
            <a:endParaRPr lang="en-US" sz="1100" dirty="0">
              <a:solidFill>
                <a:prstClr val="black"/>
              </a:solidFill>
              <a:latin typeface="Calibri" panose="020F0502020204030204"/>
            </a:endParaRPr>
          </a:p>
        </p:txBody>
      </p:sp>
      <p:sp>
        <p:nvSpPr>
          <p:cNvPr id="11" name="Text 9"/>
          <p:cNvSpPr/>
          <p:nvPr/>
        </p:nvSpPr>
        <p:spPr>
          <a:xfrm>
            <a:off x="3213100" y="2848770"/>
            <a:ext cx="5715000" cy="424061"/>
          </a:xfrm>
          <a:prstGeom prst="roundRect">
            <a:avLst>
              <a:gd name="adj" fmla="val 11979"/>
            </a:avLst>
          </a:prstGeom>
          <a:solidFill>
            <a:srgbClr val="0D1117"/>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2" name="Text 10"/>
          <p:cNvSpPr/>
          <p:nvPr/>
        </p:nvSpPr>
        <p:spPr>
          <a:xfrm>
            <a:off x="3378200" y="2963070"/>
            <a:ext cx="5492496" cy="195461"/>
          </a:xfrm>
          <a:prstGeom prst="rect">
            <a:avLst/>
          </a:prstGeom>
          <a:noFill/>
          <a:ln/>
        </p:spPr>
        <p:txBody>
          <a:bodyPr wrap="square" lIns="0" tIns="0" rIns="0" bIns="0" rtlCol="0" anchor="t"/>
          <a:lstStyle/>
          <a:p>
            <a:pPr defTabSz="1219170">
              <a:lnSpc>
                <a:spcPts val="1540"/>
              </a:lnSpc>
            </a:pPr>
            <a:r>
              <a:rPr lang="en-US" sz="1100" b="1" dirty="0">
                <a:solidFill>
                  <a:srgbClr val="00D4FF"/>
                </a:solidFill>
                <a:latin typeface="Arial" pitchFamily="34" charset="0"/>
                <a:ea typeface="Arial" pitchFamily="34" charset="-122"/>
                <a:cs typeface="Arial" pitchFamily="34" charset="-120"/>
              </a:rPr>
              <a:t>Layer 2:</a:t>
            </a:r>
            <a:r>
              <a:rPr lang="en-US" sz="1100" dirty="0">
                <a:solidFill>
                  <a:srgbClr val="E6EDF3"/>
                </a:solidFill>
                <a:latin typeface="Arial" pitchFamily="34" charset="0"/>
                <a:ea typeface="Arial" pitchFamily="34" charset="-122"/>
                <a:cs typeface="Arial" pitchFamily="34" charset="-120"/>
              </a:rPr>
              <a:t> NAT / Load Balancing</a:t>
            </a:r>
            <a:endParaRPr lang="en-US" sz="1100" dirty="0">
              <a:solidFill>
                <a:prstClr val="black"/>
              </a:solidFill>
              <a:latin typeface="Calibri" panose="020F0502020204030204"/>
            </a:endParaRPr>
          </a:p>
        </p:txBody>
      </p:sp>
      <p:sp>
        <p:nvSpPr>
          <p:cNvPr id="13" name="Text 11"/>
          <p:cNvSpPr/>
          <p:nvPr/>
        </p:nvSpPr>
        <p:spPr>
          <a:xfrm>
            <a:off x="3213100" y="3374430"/>
            <a:ext cx="5715000" cy="424061"/>
          </a:xfrm>
          <a:prstGeom prst="roundRect">
            <a:avLst>
              <a:gd name="adj" fmla="val 11979"/>
            </a:avLst>
          </a:prstGeom>
          <a:solidFill>
            <a:srgbClr val="0D1117"/>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4" name="Text 12"/>
          <p:cNvSpPr/>
          <p:nvPr/>
        </p:nvSpPr>
        <p:spPr>
          <a:xfrm>
            <a:off x="3378200" y="3488730"/>
            <a:ext cx="5492496" cy="195461"/>
          </a:xfrm>
          <a:prstGeom prst="rect">
            <a:avLst/>
          </a:prstGeom>
          <a:noFill/>
          <a:ln/>
        </p:spPr>
        <p:txBody>
          <a:bodyPr wrap="square" lIns="0" tIns="0" rIns="0" bIns="0" rtlCol="0" anchor="t"/>
          <a:lstStyle/>
          <a:p>
            <a:pPr defTabSz="1219170">
              <a:lnSpc>
                <a:spcPts val="1540"/>
              </a:lnSpc>
            </a:pPr>
            <a:r>
              <a:rPr lang="en-US" sz="1100" b="1" dirty="0">
                <a:solidFill>
                  <a:srgbClr val="00D4FF"/>
                </a:solidFill>
                <a:latin typeface="Arial" pitchFamily="34" charset="0"/>
                <a:ea typeface="Arial" pitchFamily="34" charset="-122"/>
                <a:cs typeface="Arial" pitchFamily="34" charset="-120"/>
              </a:rPr>
              <a:t>Layer 3:</a:t>
            </a:r>
            <a:r>
              <a:rPr lang="en-US" sz="1100" dirty="0">
                <a:solidFill>
                  <a:srgbClr val="E6EDF3"/>
                </a:solidFill>
                <a:latin typeface="Arial" pitchFamily="34" charset="0"/>
                <a:ea typeface="Arial" pitchFamily="34" charset="-122"/>
                <a:cs typeface="Arial" pitchFamily="34" charset="-120"/>
              </a:rPr>
              <a:t> Metering / QoS</a:t>
            </a:r>
            <a:endParaRPr lang="en-US" sz="1100" dirty="0">
              <a:solidFill>
                <a:prstClr val="black"/>
              </a:solidFill>
              <a:latin typeface="Calibri" panose="020F0502020204030204"/>
            </a:endParaRPr>
          </a:p>
        </p:txBody>
      </p:sp>
      <p:sp>
        <p:nvSpPr>
          <p:cNvPr id="15" name="Text 13"/>
          <p:cNvSpPr/>
          <p:nvPr/>
        </p:nvSpPr>
        <p:spPr>
          <a:xfrm>
            <a:off x="3213100" y="3900091"/>
            <a:ext cx="5715000" cy="424061"/>
          </a:xfrm>
          <a:prstGeom prst="roundRect">
            <a:avLst>
              <a:gd name="adj" fmla="val 11979"/>
            </a:avLst>
          </a:prstGeom>
          <a:solidFill>
            <a:srgbClr val="0D1117"/>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6" name="Text 14"/>
          <p:cNvSpPr/>
          <p:nvPr/>
        </p:nvSpPr>
        <p:spPr>
          <a:xfrm>
            <a:off x="3378200" y="4014391"/>
            <a:ext cx="5492496" cy="195461"/>
          </a:xfrm>
          <a:prstGeom prst="rect">
            <a:avLst/>
          </a:prstGeom>
          <a:noFill/>
          <a:ln/>
        </p:spPr>
        <p:txBody>
          <a:bodyPr wrap="square" lIns="0" tIns="0" rIns="0" bIns="0" rtlCol="0" anchor="t"/>
          <a:lstStyle/>
          <a:p>
            <a:pPr defTabSz="1219170">
              <a:lnSpc>
                <a:spcPts val="1540"/>
              </a:lnSpc>
            </a:pPr>
            <a:r>
              <a:rPr lang="en-US" sz="1100" b="1" dirty="0">
                <a:solidFill>
                  <a:srgbClr val="00D4FF"/>
                </a:solidFill>
                <a:latin typeface="Arial" pitchFamily="34" charset="0"/>
                <a:ea typeface="Arial" pitchFamily="34" charset="-122"/>
                <a:cs typeface="Arial" pitchFamily="34" charset="-120"/>
              </a:rPr>
              <a:t>Layer 4:</a:t>
            </a:r>
            <a:r>
              <a:rPr lang="en-US" sz="1100" dirty="0">
                <a:solidFill>
                  <a:srgbClr val="E6EDF3"/>
                </a:solidFill>
                <a:latin typeface="Arial" pitchFamily="34" charset="0"/>
                <a:ea typeface="Arial" pitchFamily="34" charset="-122"/>
                <a:cs typeface="Arial" pitchFamily="34" charset="-120"/>
              </a:rPr>
              <a:t> VXLAN Encapsulation</a:t>
            </a:r>
            <a:endParaRPr lang="en-US" sz="1100" dirty="0">
              <a:solidFill>
                <a:prstClr val="black"/>
              </a:solidFill>
              <a:latin typeface="Calibri" panose="020F0502020204030204"/>
            </a:endParaRPr>
          </a:p>
        </p:txBody>
      </p:sp>
      <p:sp>
        <p:nvSpPr>
          <p:cNvPr id="17" name="Text 15"/>
          <p:cNvSpPr/>
          <p:nvPr/>
        </p:nvSpPr>
        <p:spPr>
          <a:xfrm>
            <a:off x="3155951" y="4679752"/>
            <a:ext cx="5829300" cy="177800"/>
          </a:xfrm>
          <a:prstGeom prst="rect">
            <a:avLst/>
          </a:prstGeom>
          <a:noFill/>
          <a:ln/>
        </p:spPr>
        <p:txBody>
          <a:bodyPr wrap="square" lIns="0" tIns="0" rIns="0" bIns="0" rtlCol="0" anchor="t"/>
          <a:lstStyle/>
          <a:p>
            <a:pPr algn="ctr" defTabSz="1219170">
              <a:lnSpc>
                <a:spcPts val="1400"/>
              </a:lnSpc>
              <a:spcBef>
                <a:spcPts val="1200"/>
              </a:spcBef>
            </a:pPr>
            <a:r>
              <a:rPr lang="en-US" sz="1000" dirty="0">
                <a:solidFill>
                  <a:srgbClr val="8B949E"/>
                </a:solidFill>
                <a:latin typeface="Arial" pitchFamily="34" charset="0"/>
                <a:ea typeface="Arial" pitchFamily="34" charset="-122"/>
                <a:cs typeface="Arial" pitchFamily="34" charset="-120"/>
              </a:rPr>
              <a:t>Match-Action Flow Engine with Connection Tracking</a:t>
            </a:r>
            <a:endParaRPr lang="en-US" sz="1000" dirty="0">
              <a:solidFill>
                <a:prstClr val="black"/>
              </a:solidFill>
              <a:latin typeface="Calibri" panose="020F0502020204030204"/>
            </a:endParaRPr>
          </a:p>
        </p:txBody>
      </p:sp>
      <p:sp>
        <p:nvSpPr>
          <p:cNvPr id="18" name="Text 16"/>
          <p:cNvSpPr/>
          <p:nvPr/>
        </p:nvSpPr>
        <p:spPr>
          <a:xfrm>
            <a:off x="10502900" y="2555280"/>
            <a:ext cx="25400" cy="381000"/>
          </a:xfrm>
          <a:prstGeom prst="rect">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9" name="Text 17"/>
          <p:cNvSpPr/>
          <p:nvPr/>
        </p:nvSpPr>
        <p:spPr>
          <a:xfrm>
            <a:off x="9398000" y="3139480"/>
            <a:ext cx="2235200" cy="916781"/>
          </a:xfrm>
          <a:prstGeom prst="roundRect">
            <a:avLst>
              <a:gd name="adj" fmla="val 11082"/>
            </a:avLst>
          </a:prstGeom>
          <a:solidFill>
            <a:srgbClr val="21262D"/>
          </a:solidFill>
          <a:ln w="19050">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20" name="Text 18"/>
          <p:cNvSpPr/>
          <p:nvPr/>
        </p:nvSpPr>
        <p:spPr>
          <a:xfrm>
            <a:off x="9608820" y="3368080"/>
            <a:ext cx="1813560" cy="195461"/>
          </a:xfrm>
          <a:prstGeom prst="rect">
            <a:avLst/>
          </a:prstGeom>
          <a:noFill/>
          <a:ln/>
        </p:spPr>
        <p:txBody>
          <a:bodyPr wrap="square" lIns="0" tIns="0" rIns="0" bIns="0" rtlCol="0" anchor="t"/>
          <a:lstStyle/>
          <a:p>
            <a:pPr algn="ctr" defTabSz="1219170">
              <a:lnSpc>
                <a:spcPts val="1540"/>
              </a:lnSpc>
              <a:spcAft>
                <a:spcPts val="400"/>
              </a:spcAft>
            </a:pPr>
            <a:r>
              <a:rPr lang="en-US" sz="1100" b="1" dirty="0">
                <a:solidFill>
                  <a:srgbClr val="FF6B6B"/>
                </a:solidFill>
                <a:latin typeface="Arial" pitchFamily="34" charset="0"/>
                <a:ea typeface="Arial" pitchFamily="34" charset="-122"/>
                <a:cs typeface="Arial" pitchFamily="34" charset="-120"/>
              </a:rPr>
              <a:t>PHYSICAL</a:t>
            </a:r>
            <a:endParaRPr lang="en-US" sz="1100" dirty="0">
              <a:solidFill>
                <a:prstClr val="black"/>
              </a:solidFill>
              <a:latin typeface="Calibri" panose="020F0502020204030204"/>
            </a:endParaRPr>
          </a:p>
        </p:txBody>
      </p:sp>
      <p:sp>
        <p:nvSpPr>
          <p:cNvPr id="21" name="Text 19"/>
          <p:cNvSpPr/>
          <p:nvPr/>
        </p:nvSpPr>
        <p:spPr>
          <a:xfrm>
            <a:off x="9608820" y="3614340"/>
            <a:ext cx="1813560" cy="213320"/>
          </a:xfrm>
          <a:prstGeom prst="rect">
            <a:avLst/>
          </a:prstGeom>
          <a:noFill/>
          <a:ln/>
        </p:spPr>
        <p:txBody>
          <a:bodyPr wrap="square" lIns="0" tIns="0" rIns="0" bIns="0" rtlCol="0" anchor="t"/>
          <a:lstStyle/>
          <a:p>
            <a:pPr algn="ctr" defTabSz="1219170">
              <a:lnSpc>
                <a:spcPts val="1680"/>
              </a:lnSpc>
            </a:pPr>
            <a:r>
              <a:rPr lang="en-US" sz="1200" dirty="0">
                <a:solidFill>
                  <a:srgbClr val="E6EDF3"/>
                </a:solidFill>
                <a:latin typeface="Arial" pitchFamily="34" charset="0"/>
                <a:ea typeface="Arial" pitchFamily="34" charset="-122"/>
                <a:cs typeface="Arial" pitchFamily="34" charset="-120"/>
              </a:rPr>
              <a:t>NIC / SmartNIC</a:t>
            </a:r>
            <a:endParaRPr lang="en-US" sz="1200" dirty="0">
              <a:solidFill>
                <a:prstClr val="black"/>
              </a:solidFill>
              <a:latin typeface="Calibri" panose="020F0502020204030204"/>
            </a:endParaRPr>
          </a:p>
        </p:txBody>
      </p:sp>
      <p:sp>
        <p:nvSpPr>
          <p:cNvPr id="22" name="Text 20"/>
          <p:cNvSpPr/>
          <p:nvPr/>
        </p:nvSpPr>
        <p:spPr>
          <a:xfrm>
            <a:off x="2824560" y="5530652"/>
            <a:ext cx="3060899" cy="500261"/>
          </a:xfrm>
          <a:prstGeom prst="roundRect">
            <a:avLst>
              <a:gd name="adj" fmla="val 1523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3" name="Shape 21"/>
          <p:cNvSpPr/>
          <p:nvPr/>
        </p:nvSpPr>
        <p:spPr>
          <a:xfrm>
            <a:off x="2843609" y="5530652"/>
            <a:ext cx="0" cy="500261"/>
          </a:xfrm>
          <a:prstGeom prst="line">
            <a:avLst/>
          </a:prstGeom>
          <a:noFill/>
          <a:ln w="28575">
            <a:solidFill>
              <a:srgbClr val="00D4FF"/>
            </a:solidFill>
            <a:prstDash val="solid"/>
          </a:ln>
        </p:spPr>
        <p:txBody>
          <a:bodyPr/>
          <a:lstStyle/>
          <a:p>
            <a:pPr defTabSz="1219170"/>
            <a:endParaRPr lang="en-NL" sz="2400">
              <a:solidFill>
                <a:prstClr val="black"/>
              </a:solidFill>
              <a:latin typeface="Calibri" panose="020F0502020204030204"/>
            </a:endParaRPr>
          </a:p>
        </p:txBody>
      </p:sp>
      <p:sp>
        <p:nvSpPr>
          <p:cNvPr id="24" name="Text 22"/>
          <p:cNvSpPr/>
          <p:nvPr/>
        </p:nvSpPr>
        <p:spPr>
          <a:xfrm>
            <a:off x="3065861" y="5683052"/>
            <a:ext cx="2668727" cy="195461"/>
          </a:xfrm>
          <a:prstGeom prst="rect">
            <a:avLst/>
          </a:prstGeom>
          <a:noFill/>
          <a:ln/>
        </p:spPr>
        <p:txBody>
          <a:bodyPr wrap="square" lIns="0" tIns="0" rIns="0" bIns="0" rtlCol="0" anchor="t"/>
          <a:lstStyle/>
          <a:p>
            <a:pPr defTabSz="1219170">
              <a:lnSpc>
                <a:spcPts val="1540"/>
              </a:lnSpc>
            </a:pPr>
            <a:r>
              <a:rPr lang="en-US" sz="1100" b="1" dirty="0">
                <a:solidFill>
                  <a:srgbClr val="E6EDF3"/>
                </a:solidFill>
                <a:latin typeface="Arial" pitchFamily="34" charset="0"/>
                <a:ea typeface="Arial" pitchFamily="34" charset="-122"/>
                <a:cs typeface="Arial" pitchFamily="34" charset="-120"/>
              </a:rPr>
              <a:t>Inbound:</a:t>
            </a:r>
            <a:r>
              <a:rPr lang="en-US" sz="1100" dirty="0">
                <a:solidFill>
                  <a:srgbClr val="E6EDF3"/>
                </a:solidFill>
                <a:latin typeface="Arial" pitchFamily="34" charset="0"/>
                <a:ea typeface="Arial" pitchFamily="34" charset="-122"/>
                <a:cs typeface="Arial" pitchFamily="34" charset="-120"/>
              </a:rPr>
              <a:t> Layers processed top → bottom</a:t>
            </a:r>
            <a:endParaRPr lang="en-US" sz="1100" dirty="0">
              <a:solidFill>
                <a:prstClr val="black"/>
              </a:solidFill>
              <a:latin typeface="Calibri" panose="020F0502020204030204"/>
            </a:endParaRPr>
          </a:p>
        </p:txBody>
      </p:sp>
      <p:sp>
        <p:nvSpPr>
          <p:cNvPr id="25" name="Text 23"/>
          <p:cNvSpPr/>
          <p:nvPr/>
        </p:nvSpPr>
        <p:spPr>
          <a:xfrm>
            <a:off x="6190258" y="5530652"/>
            <a:ext cx="3177183" cy="500261"/>
          </a:xfrm>
          <a:prstGeom prst="roundRect">
            <a:avLst>
              <a:gd name="adj" fmla="val 15232"/>
            </a:avLst>
          </a:prstGeom>
          <a:solidFill>
            <a:srgbClr val="161B22"/>
          </a:solidFill>
          <a:ln/>
        </p:spPr>
        <p:txBody>
          <a:bodyPr wrap="square" rtlCol="0" anchor="ctr"/>
          <a:lstStyle/>
          <a:p>
            <a:pPr defTabSz="1219170"/>
            <a:endParaRPr lang="en-US" sz="2400" dirty="0">
              <a:solidFill>
                <a:prstClr val="black"/>
              </a:solidFill>
              <a:latin typeface="Calibri" panose="020F0502020204030204"/>
            </a:endParaRPr>
          </a:p>
        </p:txBody>
      </p:sp>
      <p:sp>
        <p:nvSpPr>
          <p:cNvPr id="26" name="Shape 24"/>
          <p:cNvSpPr/>
          <p:nvPr/>
        </p:nvSpPr>
        <p:spPr>
          <a:xfrm>
            <a:off x="6209308" y="5530652"/>
            <a:ext cx="0" cy="500261"/>
          </a:xfrm>
          <a:prstGeom prst="line">
            <a:avLst/>
          </a:prstGeom>
          <a:noFill/>
          <a:ln w="28575">
            <a:solidFill>
              <a:srgbClr val="FF6B6B"/>
            </a:solidFill>
            <a:prstDash val="solid"/>
          </a:ln>
        </p:spPr>
        <p:txBody>
          <a:bodyPr/>
          <a:lstStyle/>
          <a:p>
            <a:pPr defTabSz="1219170"/>
            <a:endParaRPr lang="en-NL" sz="2400">
              <a:solidFill>
                <a:prstClr val="black"/>
              </a:solidFill>
              <a:latin typeface="Calibri" panose="020F0502020204030204"/>
            </a:endParaRPr>
          </a:p>
        </p:txBody>
      </p:sp>
      <p:sp>
        <p:nvSpPr>
          <p:cNvPr id="27" name="Text 25"/>
          <p:cNvSpPr/>
          <p:nvPr/>
        </p:nvSpPr>
        <p:spPr>
          <a:xfrm>
            <a:off x="6431557" y="5683052"/>
            <a:ext cx="2787336" cy="195461"/>
          </a:xfrm>
          <a:prstGeom prst="rect">
            <a:avLst/>
          </a:prstGeom>
          <a:noFill/>
          <a:ln/>
        </p:spPr>
        <p:txBody>
          <a:bodyPr wrap="square" lIns="0" tIns="0" rIns="0" bIns="0" rtlCol="0" anchor="t"/>
          <a:lstStyle/>
          <a:p>
            <a:pPr defTabSz="1219170">
              <a:lnSpc>
                <a:spcPts val="1540"/>
              </a:lnSpc>
            </a:pPr>
            <a:r>
              <a:rPr lang="en-US" sz="1100" b="1" dirty="0">
                <a:solidFill>
                  <a:srgbClr val="E6EDF3"/>
                </a:solidFill>
                <a:latin typeface="Arial" pitchFamily="34" charset="0"/>
                <a:ea typeface="Arial" pitchFamily="34" charset="-122"/>
                <a:cs typeface="Arial" pitchFamily="34" charset="-120"/>
              </a:rPr>
              <a:t>Outbound:</a:t>
            </a:r>
            <a:r>
              <a:rPr lang="en-US" sz="1100" dirty="0">
                <a:solidFill>
                  <a:srgbClr val="E6EDF3"/>
                </a:solidFill>
                <a:latin typeface="Arial" pitchFamily="34" charset="0"/>
                <a:ea typeface="Arial" pitchFamily="34" charset="-122"/>
                <a:cs typeface="Arial" pitchFamily="34" charset="-120"/>
              </a:rPr>
              <a:t> Layers processed bottom → top</a:t>
            </a:r>
            <a:endParaRPr lang="en-US" sz="1100" dirty="0">
              <a:solidFill>
                <a:prstClr val="black"/>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tmp/rasterized-gradient-a661c3b0.png"/>
          <p:cNvPicPr>
            <a:picLocks noChangeAspect="1"/>
          </p:cNvPicPr>
          <p:nvPr/>
        </p:nvPicPr>
        <p:blipFill>
          <a:blip r:embed="rId4"/>
          <a:stretch>
            <a:fillRect/>
          </a:stretch>
        </p:blipFill>
        <p:spPr>
          <a:xfrm>
            <a:off x="0" y="0"/>
            <a:ext cx="12192000" cy="6858000"/>
          </a:xfrm>
          <a:prstGeom prst="rect">
            <a:avLst/>
          </a:prstGeom>
        </p:spPr>
      </p:pic>
      <p:sp>
        <p:nvSpPr>
          <p:cNvPr id="3" name="Text 0"/>
          <p:cNvSpPr/>
          <p:nvPr/>
        </p:nvSpPr>
        <p:spPr>
          <a:xfrm>
            <a:off x="5326856" y="2442369"/>
            <a:ext cx="1538288" cy="452040"/>
          </a:xfrm>
          <a:prstGeom prst="roundRect">
            <a:avLst>
              <a:gd name="adj" fmla="val 11238"/>
            </a:avLst>
          </a:prstGeom>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1"/>
          <p:cNvSpPr/>
          <p:nvPr/>
        </p:nvSpPr>
        <p:spPr>
          <a:xfrm>
            <a:off x="5622370" y="2543969"/>
            <a:ext cx="947261" cy="248840"/>
          </a:xfrm>
          <a:prstGeom prst="rect">
            <a:avLst/>
          </a:prstGeom>
          <a:noFill/>
          <a:ln/>
        </p:spPr>
        <p:txBody>
          <a:bodyPr wrap="square" lIns="0" tIns="0" rIns="0" bIns="0" rtlCol="0" anchor="t"/>
          <a:lstStyle/>
          <a:p>
            <a:pPr algn="ctr" defTabSz="1219170">
              <a:lnSpc>
                <a:spcPts val="1960"/>
              </a:lnSpc>
            </a:pPr>
            <a:r>
              <a:rPr lang="en-US" sz="1400" b="1" dirty="0">
                <a:solidFill>
                  <a:srgbClr val="0D1117"/>
                </a:solidFill>
                <a:latin typeface="Arial" pitchFamily="34" charset="0"/>
                <a:ea typeface="Arial" pitchFamily="34" charset="-122"/>
                <a:cs typeface="Arial" pitchFamily="34" charset="-120"/>
              </a:rPr>
              <a:t>MYTH #1</a:t>
            </a:r>
            <a:endParaRPr lang="en-US" sz="1400" dirty="0">
              <a:solidFill>
                <a:prstClr val="black"/>
              </a:solidFill>
              <a:latin typeface="Calibri" panose="020F0502020204030204"/>
            </a:endParaRPr>
          </a:p>
        </p:txBody>
      </p:sp>
      <p:sp>
        <p:nvSpPr>
          <p:cNvPr id="5" name="Text 2"/>
          <p:cNvSpPr/>
          <p:nvPr/>
        </p:nvSpPr>
        <p:spPr>
          <a:xfrm>
            <a:off x="764418" y="3199210"/>
            <a:ext cx="10663167" cy="627261"/>
          </a:xfrm>
          <a:prstGeom prst="rect">
            <a:avLst/>
          </a:prstGeom>
          <a:noFill/>
          <a:ln/>
        </p:spPr>
        <p:txBody>
          <a:bodyPr wrap="square" lIns="0" tIns="0" rIns="0" bIns="0" rtlCol="0" anchor="t"/>
          <a:lstStyle/>
          <a:p>
            <a:pPr algn="ctr" defTabSz="1219170">
              <a:lnSpc>
                <a:spcPts val="4940"/>
              </a:lnSpc>
            </a:pPr>
            <a:r>
              <a:rPr lang="en-US" sz="3800" b="1" dirty="0">
                <a:solidFill>
                  <a:srgbClr val="E6EDF3"/>
                </a:solidFill>
                <a:latin typeface="Arial" pitchFamily="34" charset="0"/>
                <a:ea typeface="Arial" pitchFamily="34" charset="-122"/>
                <a:cs typeface="Arial" pitchFamily="34" charset="-120"/>
              </a:rPr>
              <a:t>"Virtual Networks are like Physical Networks"</a:t>
            </a:r>
            <a:endParaRPr lang="en-US" sz="3800" dirty="0">
              <a:solidFill>
                <a:prstClr val="black"/>
              </a:solidFill>
              <a:latin typeface="Calibri" panose="020F0502020204030204"/>
            </a:endParaRPr>
          </a:p>
        </p:txBody>
      </p:sp>
      <p:sp>
        <p:nvSpPr>
          <p:cNvPr id="6" name="Text 3"/>
          <p:cNvSpPr/>
          <p:nvPr/>
        </p:nvSpPr>
        <p:spPr>
          <a:xfrm>
            <a:off x="3528681" y="4131272"/>
            <a:ext cx="5134440" cy="284361"/>
          </a:xfrm>
          <a:prstGeom prst="rect">
            <a:avLst/>
          </a:prstGeom>
          <a:noFill/>
          <a:ln/>
        </p:spPr>
        <p:txBody>
          <a:bodyPr wrap="square" lIns="0" tIns="0" rIns="0" bIns="0" rtlCol="0" anchor="t"/>
          <a:lstStyle/>
          <a:p>
            <a:pPr algn="ctr" defTabSz="1219170">
              <a:lnSpc>
                <a:spcPts val="2240"/>
              </a:lnSpc>
            </a:pPr>
            <a:r>
              <a:rPr lang="en-US" sz="1600" dirty="0">
                <a:solidFill>
                  <a:srgbClr val="8B949E"/>
                </a:solidFill>
                <a:latin typeface="Arial" pitchFamily="34" charset="0"/>
                <a:ea typeface="Arial" pitchFamily="34" charset="-122"/>
                <a:cs typeface="Arial" pitchFamily="34" charset="-120"/>
              </a:rPr>
              <a:t>The VNet abstraction hides a completely different reality</a:t>
            </a:r>
            <a:endParaRPr lang="en-US" sz="1600" dirty="0">
              <a:solidFill>
                <a:prstClr val="black"/>
              </a:solidFill>
              <a:latin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ext 0"/>
          <p:cNvSpPr/>
          <p:nvPr/>
        </p:nvSpPr>
        <p:spPr>
          <a:xfrm>
            <a:off x="508001" y="355600"/>
            <a:ext cx="8588503" cy="406400"/>
          </a:xfrm>
          <a:prstGeom prst="rect">
            <a:avLst/>
          </a:prstGeom>
          <a:noFill/>
          <a:ln/>
        </p:spPr>
        <p:txBody>
          <a:bodyPr wrap="square" lIns="0" tIns="0" rIns="0" bIns="0" rtlCol="0" anchor="t"/>
          <a:lstStyle/>
          <a:p>
            <a:pPr defTabSz="1219170">
              <a:lnSpc>
                <a:spcPts val="3200"/>
              </a:lnSpc>
            </a:pPr>
            <a:r>
              <a:rPr lang="en-US" sz="3200" b="1" dirty="0">
                <a:solidFill>
                  <a:srgbClr val="E6EDF3"/>
                </a:solidFill>
                <a:latin typeface="Arial" pitchFamily="34" charset="0"/>
                <a:ea typeface="Arial" pitchFamily="34" charset="-122"/>
                <a:cs typeface="Arial" pitchFamily="34" charset="-120"/>
              </a:rPr>
              <a:t>The Truth: Azure VNets Are a Venn Diagram</a:t>
            </a:r>
            <a:endParaRPr lang="en-US" sz="3200" dirty="0">
              <a:solidFill>
                <a:prstClr val="black"/>
              </a:solidFill>
              <a:latin typeface="Calibri" panose="020F0502020204030204"/>
            </a:endParaRPr>
          </a:p>
        </p:txBody>
      </p:sp>
      <p:sp>
        <p:nvSpPr>
          <p:cNvPr id="3" name="Text 1"/>
          <p:cNvSpPr/>
          <p:nvPr/>
        </p:nvSpPr>
        <p:spPr>
          <a:xfrm>
            <a:off x="508000" y="2166739"/>
            <a:ext cx="5384800" cy="1010840"/>
          </a:xfrm>
          <a:prstGeom prst="roundRect">
            <a:avLst>
              <a:gd name="adj" fmla="val 10051"/>
            </a:avLst>
          </a:prstGeom>
          <a:solidFill>
            <a:srgbClr val="161B22"/>
          </a:solidFill>
          <a:ln w="952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4" name="Text 2"/>
          <p:cNvSpPr/>
          <p:nvPr/>
        </p:nvSpPr>
        <p:spPr>
          <a:xfrm>
            <a:off x="723901" y="2382639"/>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FF6B6B"/>
                </a:solidFill>
                <a:latin typeface="Arial" pitchFamily="34" charset="0"/>
                <a:ea typeface="Arial" pitchFamily="34" charset="-122"/>
                <a:cs typeface="Arial" pitchFamily="34" charset="-120"/>
              </a:rPr>
              <a:t>WHAT YOU THINK</a:t>
            </a:r>
            <a:endParaRPr lang="en-US" sz="1200" dirty="0">
              <a:solidFill>
                <a:prstClr val="black"/>
              </a:solidFill>
              <a:latin typeface="Calibri" panose="020F0502020204030204"/>
            </a:endParaRPr>
          </a:p>
        </p:txBody>
      </p:sp>
      <p:sp>
        <p:nvSpPr>
          <p:cNvPr id="5" name="Text 3"/>
          <p:cNvSpPr/>
          <p:nvPr/>
        </p:nvSpPr>
        <p:spPr>
          <a:xfrm>
            <a:off x="723901" y="2697560"/>
            <a:ext cx="5052060" cy="264120"/>
          </a:xfrm>
          <a:prstGeom prst="rect">
            <a:avLst/>
          </a:prstGeom>
          <a:noFill/>
          <a:ln/>
        </p:spPr>
        <p:txBody>
          <a:bodyPr wrap="square" lIns="0" tIns="0" rIns="0" bIns="0" rtlCol="0" anchor="t"/>
          <a:lstStyle/>
          <a:p>
            <a:pPr defTabSz="1219170">
              <a:lnSpc>
                <a:spcPts val="2080"/>
              </a:lnSpc>
            </a:pPr>
            <a:r>
              <a:rPr lang="en-US" sz="1300" dirty="0">
                <a:solidFill>
                  <a:srgbClr val="C9D1D9"/>
                </a:solidFill>
                <a:latin typeface="Arial" pitchFamily="34" charset="0"/>
                <a:ea typeface="Arial" pitchFamily="34" charset="-122"/>
                <a:cs typeface="Arial" pitchFamily="34" charset="-120"/>
              </a:rPr>
              <a:t>A VNet is a virtualized switch/router that traffic flows through</a:t>
            </a:r>
            <a:endParaRPr lang="en-US" sz="1300" dirty="0">
              <a:solidFill>
                <a:prstClr val="black"/>
              </a:solidFill>
              <a:latin typeface="Calibri" panose="020F0502020204030204"/>
            </a:endParaRPr>
          </a:p>
        </p:txBody>
      </p:sp>
      <p:sp>
        <p:nvSpPr>
          <p:cNvPr id="6" name="Text 4"/>
          <p:cNvSpPr/>
          <p:nvPr/>
        </p:nvSpPr>
        <p:spPr>
          <a:xfrm>
            <a:off x="508000" y="3380781"/>
            <a:ext cx="5384800" cy="1274961"/>
          </a:xfrm>
          <a:prstGeom prst="roundRect">
            <a:avLst>
              <a:gd name="adj" fmla="val 7969"/>
            </a:avLst>
          </a:prstGeom>
          <a:solidFill>
            <a:srgbClr val="161B22"/>
          </a:solidFill>
          <a:ln w="952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7" name="Text 5"/>
          <p:cNvSpPr/>
          <p:nvPr/>
        </p:nvSpPr>
        <p:spPr>
          <a:xfrm>
            <a:off x="723901" y="3596680"/>
            <a:ext cx="5052060" cy="213320"/>
          </a:xfrm>
          <a:prstGeom prst="rect">
            <a:avLst/>
          </a:prstGeom>
          <a:noFill/>
          <a:ln/>
        </p:spPr>
        <p:txBody>
          <a:bodyPr wrap="square" lIns="0" tIns="0" rIns="0" bIns="0" rtlCol="0" anchor="t"/>
          <a:lstStyle/>
          <a:p>
            <a:pPr defTabSz="1219170">
              <a:lnSpc>
                <a:spcPts val="1680"/>
              </a:lnSpc>
              <a:spcAft>
                <a:spcPts val="800"/>
              </a:spcAft>
            </a:pPr>
            <a:r>
              <a:rPr lang="en-US" sz="1200" b="1" dirty="0">
                <a:solidFill>
                  <a:srgbClr val="00D4FF"/>
                </a:solidFill>
                <a:latin typeface="Arial" pitchFamily="34" charset="0"/>
                <a:ea typeface="Arial" pitchFamily="34" charset="-122"/>
                <a:cs typeface="Arial" pitchFamily="34" charset="-120"/>
              </a:rPr>
              <a:t>WHAT'S ACTUALLY TRUE</a:t>
            </a:r>
            <a:endParaRPr lang="en-US" sz="1200" dirty="0">
              <a:solidFill>
                <a:prstClr val="black"/>
              </a:solidFill>
              <a:latin typeface="Calibri" panose="020F0502020204030204"/>
            </a:endParaRPr>
          </a:p>
        </p:txBody>
      </p:sp>
      <p:sp>
        <p:nvSpPr>
          <p:cNvPr id="8" name="Text 6"/>
          <p:cNvSpPr/>
          <p:nvPr/>
        </p:nvSpPr>
        <p:spPr>
          <a:xfrm>
            <a:off x="723901" y="3911600"/>
            <a:ext cx="5052060" cy="528240"/>
          </a:xfrm>
          <a:prstGeom prst="rect">
            <a:avLst/>
          </a:prstGeom>
          <a:noFill/>
          <a:ln/>
        </p:spPr>
        <p:txBody>
          <a:bodyPr wrap="square" lIns="0" tIns="0" rIns="0" bIns="0" rtlCol="0" anchor="t"/>
          <a:lstStyle/>
          <a:p>
            <a:pPr defTabSz="1219170">
              <a:lnSpc>
                <a:spcPts val="2080"/>
              </a:lnSpc>
            </a:pPr>
            <a:r>
              <a:rPr lang="en-US" sz="1300" dirty="0">
                <a:solidFill>
                  <a:srgbClr val="C9D1D9"/>
                </a:solidFill>
                <a:latin typeface="Arial" pitchFamily="34" charset="0"/>
                <a:ea typeface="Arial" pitchFamily="34" charset="-122"/>
                <a:cs typeface="Arial" pitchFamily="34" charset="-120"/>
              </a:rPr>
              <a:t>A VNet is </a:t>
            </a:r>
            <a:r>
              <a:rPr lang="en-US" sz="1300" b="1" dirty="0">
                <a:solidFill>
                  <a:srgbClr val="C9D1D9"/>
                </a:solidFill>
                <a:latin typeface="Arial" pitchFamily="34" charset="0"/>
                <a:ea typeface="Arial" pitchFamily="34" charset="-122"/>
                <a:cs typeface="Arial" pitchFamily="34" charset="-120"/>
              </a:rPr>
              <a:t>metadata</a:t>
            </a:r>
            <a:r>
              <a:rPr lang="en-US" sz="1300" dirty="0">
                <a:solidFill>
                  <a:srgbClr val="C9D1D9"/>
                </a:solidFill>
                <a:latin typeface="Arial" pitchFamily="34" charset="0"/>
                <a:ea typeface="Arial" pitchFamily="34" charset="-122"/>
                <a:cs typeface="Arial" pitchFamily="34" charset="-120"/>
              </a:rPr>
              <a:t> that instructs the fabric which NICs can route to each other. There is no "network" - just policy.</a:t>
            </a:r>
            <a:endParaRPr lang="en-US" sz="1300" dirty="0">
              <a:solidFill>
                <a:prstClr val="black"/>
              </a:solidFill>
              <a:latin typeface="Calibri" panose="020F0502020204030204"/>
            </a:endParaRPr>
          </a:p>
        </p:txBody>
      </p:sp>
      <p:sp>
        <p:nvSpPr>
          <p:cNvPr id="9" name="Text 7"/>
          <p:cNvSpPr/>
          <p:nvPr/>
        </p:nvSpPr>
        <p:spPr>
          <a:xfrm>
            <a:off x="508000" y="4960541"/>
            <a:ext cx="5492496" cy="517921"/>
          </a:xfrm>
          <a:prstGeom prst="rect">
            <a:avLst/>
          </a:prstGeom>
          <a:noFill/>
          <a:ln/>
        </p:spPr>
        <p:txBody>
          <a:bodyPr wrap="square" lIns="0" tIns="0" rIns="0" bIns="0" rtlCol="0" anchor="t"/>
          <a:lstStyle/>
          <a:p>
            <a:pPr defTabSz="1219170">
              <a:lnSpc>
                <a:spcPts val="2040"/>
              </a:lnSpc>
              <a:spcBef>
                <a:spcPts val="800"/>
              </a:spcBef>
            </a:pPr>
            <a:r>
              <a:rPr lang="en-US" sz="1200" dirty="0">
                <a:solidFill>
                  <a:srgbClr val="8B949E"/>
                </a:solidFill>
                <a:latin typeface="Arial" pitchFamily="34" charset="0"/>
                <a:ea typeface="Arial" pitchFamily="34" charset="-122"/>
                <a:cs typeface="Arial" pitchFamily="34" charset="-120"/>
              </a:rPr>
              <a:t>Creating a VNet tells Azure: "These NICs belong to the same routing domain." The physical network has no knowledge of your VNet structure.</a:t>
            </a:r>
            <a:endParaRPr lang="en-US" sz="1200" dirty="0">
              <a:solidFill>
                <a:prstClr val="black"/>
              </a:solidFill>
              <a:latin typeface="Calibri" panose="020F0502020204030204"/>
            </a:endParaRPr>
          </a:p>
        </p:txBody>
      </p:sp>
      <p:sp>
        <p:nvSpPr>
          <p:cNvPr id="10" name="Text 8"/>
          <p:cNvSpPr/>
          <p:nvPr/>
        </p:nvSpPr>
        <p:spPr>
          <a:xfrm>
            <a:off x="6473945" y="2090057"/>
            <a:ext cx="3368040" cy="2349982"/>
          </a:xfrm>
          <a:prstGeom prst="roundRect">
            <a:avLst>
              <a:gd name="adj" fmla="val 60000"/>
            </a:avLst>
          </a:prstGeom>
          <a:solidFill>
            <a:srgbClr val="00D4FF">
              <a:alpha val="10000"/>
            </a:srgbClr>
          </a:solidFill>
          <a:ln w="28575">
            <a:solidFill>
              <a:srgbClr val="00D4FF"/>
            </a:solidFill>
          </a:ln>
        </p:spPr>
        <p:txBody>
          <a:bodyPr wrap="square" rtlCol="0" anchor="ctr"/>
          <a:lstStyle/>
          <a:p>
            <a:pPr defTabSz="1219170"/>
            <a:endParaRPr lang="en-US" sz="2400" dirty="0">
              <a:solidFill>
                <a:prstClr val="black"/>
              </a:solidFill>
              <a:latin typeface="Calibri" panose="020F0502020204030204"/>
            </a:endParaRPr>
          </a:p>
        </p:txBody>
      </p:sp>
      <p:sp>
        <p:nvSpPr>
          <p:cNvPr id="11" name="Text 9"/>
          <p:cNvSpPr/>
          <p:nvPr/>
        </p:nvSpPr>
        <p:spPr>
          <a:xfrm>
            <a:off x="8471469" y="2090156"/>
            <a:ext cx="3368040" cy="2349783"/>
          </a:xfrm>
          <a:prstGeom prst="roundRect">
            <a:avLst>
              <a:gd name="adj" fmla="val 60000"/>
            </a:avLst>
          </a:prstGeom>
          <a:solidFill>
            <a:srgbClr val="FF6B6B">
              <a:alpha val="10000"/>
            </a:srgbClr>
          </a:solidFill>
          <a:ln w="28575">
            <a:solidFill>
              <a:srgbClr val="FF6B6B"/>
            </a:solidFill>
          </a:ln>
        </p:spPr>
        <p:txBody>
          <a:bodyPr wrap="square" rtlCol="0" anchor="ctr"/>
          <a:lstStyle/>
          <a:p>
            <a:pPr defTabSz="1219170"/>
            <a:endParaRPr lang="en-US" sz="2400" dirty="0">
              <a:solidFill>
                <a:prstClr val="black"/>
              </a:solidFill>
              <a:latin typeface="Calibri" panose="020F0502020204030204"/>
            </a:endParaRPr>
          </a:p>
        </p:txBody>
      </p:sp>
      <p:sp>
        <p:nvSpPr>
          <p:cNvPr id="12" name="Text 10"/>
          <p:cNvSpPr/>
          <p:nvPr/>
        </p:nvSpPr>
        <p:spPr>
          <a:xfrm>
            <a:off x="7594601" y="3233539"/>
            <a:ext cx="435780" cy="195461"/>
          </a:xfrm>
          <a:prstGeom prst="rect">
            <a:avLst/>
          </a:prstGeom>
          <a:noFill/>
          <a:ln/>
        </p:spPr>
        <p:txBody>
          <a:bodyPr wrap="square" lIns="0" tIns="0" rIns="0" bIns="0" rtlCol="0" anchor="t"/>
          <a:lstStyle/>
          <a:p>
            <a:pPr defTabSz="1219170">
              <a:lnSpc>
                <a:spcPts val="1540"/>
              </a:lnSpc>
            </a:pPr>
            <a:r>
              <a:rPr lang="en-US" sz="1100" dirty="0">
                <a:solidFill>
                  <a:srgbClr val="00D4FF"/>
                </a:solidFill>
                <a:latin typeface="Arial" pitchFamily="34" charset="0"/>
                <a:ea typeface="Arial" pitchFamily="34" charset="-122"/>
                <a:cs typeface="Arial" pitchFamily="34" charset="-120"/>
              </a:rPr>
              <a:t>VNet 1</a:t>
            </a:r>
            <a:endParaRPr lang="en-US" sz="1100" dirty="0">
              <a:solidFill>
                <a:prstClr val="black"/>
              </a:solidFill>
              <a:latin typeface="Calibri" panose="020F0502020204030204"/>
            </a:endParaRPr>
          </a:p>
        </p:txBody>
      </p:sp>
      <p:sp>
        <p:nvSpPr>
          <p:cNvPr id="13" name="Text 11"/>
          <p:cNvSpPr/>
          <p:nvPr/>
        </p:nvSpPr>
        <p:spPr>
          <a:xfrm>
            <a:off x="9961365" y="3233539"/>
            <a:ext cx="435780" cy="195461"/>
          </a:xfrm>
          <a:prstGeom prst="rect">
            <a:avLst/>
          </a:prstGeom>
          <a:noFill/>
          <a:ln/>
        </p:spPr>
        <p:txBody>
          <a:bodyPr wrap="square" lIns="0" tIns="0" rIns="0" bIns="0" rtlCol="0" anchor="t"/>
          <a:lstStyle/>
          <a:p>
            <a:pPr defTabSz="1219170">
              <a:lnSpc>
                <a:spcPts val="1540"/>
              </a:lnSpc>
            </a:pPr>
            <a:r>
              <a:rPr lang="en-US" sz="1100" dirty="0">
                <a:solidFill>
                  <a:srgbClr val="FF6B6B"/>
                </a:solidFill>
                <a:latin typeface="Arial" pitchFamily="34" charset="0"/>
                <a:ea typeface="Arial" pitchFamily="34" charset="-122"/>
                <a:cs typeface="Arial" pitchFamily="34" charset="-120"/>
              </a:rPr>
              <a:t>VNet 2</a:t>
            </a:r>
            <a:endParaRPr lang="en-US" sz="1100" dirty="0">
              <a:solidFill>
                <a:prstClr val="black"/>
              </a:solidFill>
              <a:latin typeface="Calibri" panose="020F0502020204030204"/>
            </a:endParaRPr>
          </a:p>
        </p:txBody>
      </p:sp>
      <p:sp>
        <p:nvSpPr>
          <p:cNvPr id="14" name="Text 12"/>
          <p:cNvSpPr/>
          <p:nvPr/>
        </p:nvSpPr>
        <p:spPr>
          <a:xfrm>
            <a:off x="8762417" y="3087247"/>
            <a:ext cx="777240" cy="355600"/>
          </a:xfrm>
          <a:prstGeom prst="rect">
            <a:avLst/>
          </a:prstGeom>
          <a:noFill/>
          <a:ln/>
        </p:spPr>
        <p:txBody>
          <a:bodyPr wrap="square" lIns="0" tIns="0" rIns="0" bIns="0" rtlCol="0" anchor="t"/>
          <a:lstStyle/>
          <a:p>
            <a:pPr algn="ctr" defTabSz="1219170">
              <a:lnSpc>
                <a:spcPts val="1400"/>
              </a:lnSpc>
            </a:pPr>
            <a:r>
              <a:rPr lang="en-US" sz="1000" dirty="0">
                <a:solidFill>
                  <a:srgbClr val="E6EDF3"/>
                </a:solidFill>
                <a:latin typeface="Arial" pitchFamily="34" charset="0"/>
                <a:ea typeface="Arial" pitchFamily="34" charset="-122"/>
                <a:cs typeface="Arial" pitchFamily="34" charset="-120"/>
              </a:rPr>
              <a:t>Peering = Merged Sets</a:t>
            </a:r>
            <a:endParaRPr lang="en-US" sz="1000" dirty="0">
              <a:solidFill>
                <a:prstClr val="black"/>
              </a:solidFill>
              <a:latin typeface="Calibri" panose="020F0502020204030204"/>
            </a:endParaRPr>
          </a:p>
        </p:txBody>
      </p:sp>
      <p:sp>
        <p:nvSpPr>
          <p:cNvPr id="15" name="Text 13"/>
          <p:cNvSpPr/>
          <p:nvPr/>
        </p:nvSpPr>
        <p:spPr>
          <a:xfrm>
            <a:off x="7307580" y="5100440"/>
            <a:ext cx="3368040" cy="390921"/>
          </a:xfrm>
          <a:prstGeom prst="rect">
            <a:avLst/>
          </a:prstGeom>
          <a:noFill/>
          <a:ln/>
        </p:spPr>
        <p:txBody>
          <a:bodyPr wrap="square" lIns="0" tIns="0" rIns="0" bIns="0" rtlCol="0" anchor="t"/>
          <a:lstStyle/>
          <a:p>
            <a:pPr algn="ctr" defTabSz="1219170">
              <a:lnSpc>
                <a:spcPts val="1540"/>
              </a:lnSpc>
              <a:spcBef>
                <a:spcPts val="1600"/>
              </a:spcBef>
            </a:pPr>
            <a:r>
              <a:rPr lang="en-US" sz="1100" dirty="0">
                <a:solidFill>
                  <a:srgbClr val="8B949E"/>
                </a:solidFill>
                <a:latin typeface="Arial" pitchFamily="34" charset="0"/>
                <a:ea typeface="Arial" pitchFamily="34" charset="-122"/>
                <a:cs typeface="Arial" pitchFamily="34" charset="-120"/>
              </a:rPr>
              <a:t>Peering doesn't create a "pipe" - it just expands which NICs can reach each other</a:t>
            </a:r>
            <a:endParaRPr lang="en-US" sz="1100" dirty="0">
              <a:solidFill>
                <a:prstClr val="black"/>
              </a:solidFill>
              <a:latin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D24D90E-0B45-4719-93F3-7BC449D3ACC3}" vid="{6A92AB4D-015A-48F0-B893-A306B9B08D8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3ef67f2-89ea-4c1b-91e0-b17c43fc3b97" xsi:nil="true"/>
    <lcf76f155ced4ddcb4097134ff3c332f xmlns="1fd65f28-0de0-49a1-a68b-cc463ae655c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793707AE74C242A04776EC70CA2FD9" ma:contentTypeVersion="10" ma:contentTypeDescription="Een nieuw document maken." ma:contentTypeScope="" ma:versionID="daa0c3eb59a4df9a022cbc7e672edb3d">
  <xsd:schema xmlns:xsd="http://www.w3.org/2001/XMLSchema" xmlns:xs="http://www.w3.org/2001/XMLSchema" xmlns:p="http://schemas.microsoft.com/office/2006/metadata/properties" xmlns:ns2="1fd65f28-0de0-49a1-a68b-cc463ae655c7" xmlns:ns3="03ef67f2-89ea-4c1b-91e0-b17c43fc3b97" targetNamespace="http://schemas.microsoft.com/office/2006/metadata/properties" ma:root="true" ma:fieldsID="13764b6b4f17afeda6994613580299e5" ns2:_="" ns3:_="">
    <xsd:import namespace="1fd65f28-0de0-49a1-a68b-cc463ae655c7"/>
    <xsd:import namespace="03ef67f2-89ea-4c1b-91e0-b17c43fc3b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d65f28-0de0-49a1-a68b-cc463ae655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Afbeeldingtags" ma:readOnly="false" ma:fieldId="{5cf76f15-5ced-4ddc-b409-7134ff3c332f}" ma:taxonomyMulti="true" ma:sspId="6f58bacf-4977-49b8-80eb-023edf31ad9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ef67f2-89ea-4c1b-91e0-b17c43fc3b9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121422-78b0-4adf-bd44-c5e2f46619b5}" ma:internalName="TaxCatchAll" ma:showField="CatchAllData" ma:web="03ef67f2-89ea-4c1b-91e0-b17c43fc3b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1BB906-2078-44C2-BCAB-2799120CD426}">
  <ds:schemaRefs>
    <ds:schemaRef ds:uri="http://schemas.microsoft.com/sharepoint/v3/contenttype/forms"/>
  </ds:schemaRefs>
</ds:datastoreItem>
</file>

<file path=customXml/itemProps2.xml><?xml version="1.0" encoding="utf-8"?>
<ds:datastoreItem xmlns:ds="http://schemas.openxmlformats.org/officeDocument/2006/customXml" ds:itemID="{379EB866-AAE6-4799-8926-ECB28E721423}">
  <ds:schemaRefs>
    <ds:schemaRef ds:uri="http://schemas.openxmlformats.org/package/2006/metadata/core-properties"/>
    <ds:schemaRef ds:uri="03ef67f2-89ea-4c1b-91e0-b17c43fc3b97"/>
    <ds:schemaRef ds:uri="http://purl.org/dc/terms/"/>
    <ds:schemaRef ds:uri="http://purl.org/dc/elements/1.1/"/>
    <ds:schemaRef ds:uri="http://schemas.microsoft.com/office/2006/documentManagement/types"/>
    <ds:schemaRef ds:uri="1fd65f28-0de0-49a1-a68b-cc463ae655c7"/>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D1347C6-F76D-49EA-A6C8-0EC1ABC286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d65f28-0de0-49a1-a68b-cc463ae655c7"/>
    <ds:schemaRef ds:uri="03ef67f2-89ea-4c1b-91e0-b17c43fc3b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CrimsonOwl-Template</Template>
  <TotalTime>0</TotalTime>
  <Words>3919</Words>
  <Application>Microsoft Office PowerPoint</Application>
  <PresentationFormat>Widescreen</PresentationFormat>
  <Paragraphs>528</Paragraphs>
  <Slides>42</Slides>
  <Notes>37</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Aptos</vt:lpstr>
      <vt:lpstr>Aptos Display</vt:lpstr>
      <vt:lpstr>Arial</vt:lpstr>
      <vt:lpstr>Calibri</vt:lpstr>
      <vt:lpstr>Courier New</vt:lpstr>
      <vt:lpstr>Segoe UI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crimson owl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battling the assumptions - azure networking is a lie</dc:title>
  <dc:subject>Azure networking under the hood</dc:subject>
  <dc:creator>Marc Dekeyser;marc.dekeyser@crimsonowl.nl</dc:creator>
  <cp:lastModifiedBy>Marc Dekeyser</cp:lastModifiedBy>
  <cp:revision>1</cp:revision>
  <dcterms:created xsi:type="dcterms:W3CDTF">2025-12-02T20:48:51Z</dcterms:created>
  <dcterms:modified xsi:type="dcterms:W3CDTF">2025-12-10T07:05:56Z</dcterms:modified>
  <cp:category>azure; networking; deep dive</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0x010100FE793707AE74C242A04776EC70CA2FD9</vt:lpwstr>
  </property>
  <property fmtid="{D5CDD505-2E9C-101B-9397-08002B2CF9AE}" pid="3" name="MediaServiceImageTags">
    <vt:lpwstr/>
  </property>
  <property fmtid="{D5CDD505-2E9C-101B-9397-08002B2CF9AE}" pid="4" name="_MarkAsFinal">
    <vt:bool>true</vt:bool>
  </property>
</Properties>
</file>